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3" r:id="rId4"/>
  </p:sldIdLst>
  <p:sldSz cx="9601200" cy="12801600" type="A3"/>
  <p:notesSz cx="12801600" cy="96012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306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 bwMode="auto"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 bwMode="auto"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0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900"/>
            </a:lvl3pPr>
            <a:lvl4pPr marL="1440180" indent="0" algn="ctr">
              <a:buNone/>
              <a:defRPr sz="1700"/>
            </a:lvl4pPr>
            <a:lvl5pPr marL="1920240" indent="0" algn="ctr">
              <a:buNone/>
              <a:defRPr sz="1700"/>
            </a:lvl5pPr>
            <a:lvl6pPr marL="2400300" indent="0" algn="ctr">
              <a:buNone/>
              <a:defRPr sz="1700"/>
            </a:lvl6pPr>
            <a:lvl7pPr marL="2880360" indent="0" algn="ctr">
              <a:buNone/>
              <a:defRPr sz="1700"/>
            </a:lvl7pPr>
            <a:lvl8pPr marL="3360420" indent="0" algn="ctr">
              <a:buNone/>
              <a:defRPr sz="1700"/>
            </a:lvl8pPr>
            <a:lvl9pPr marL="3840480" indent="0" algn="ctr">
              <a:buNone/>
              <a:defRPr sz="17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870859" y="681566"/>
            <a:ext cx="2070259" cy="10848764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60082" y="681566"/>
            <a:ext cx="6090760" cy="10848764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55081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55081" y="8567000"/>
            <a:ext cx="8281035" cy="2800349"/>
          </a:xfrm>
        </p:spPr>
        <p:txBody>
          <a:bodyPr/>
          <a:lstStyle>
            <a:lvl1pPr marL="0" indent="0">
              <a:buNone/>
              <a:defRPr sz="250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660082" y="3407833"/>
            <a:ext cx="4080510" cy="812249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860608" y="3407833"/>
            <a:ext cx="4080510" cy="812249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61333" y="681570"/>
            <a:ext cx="8281035" cy="2474384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61334" y="3138171"/>
            <a:ext cx="4061757" cy="153796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900" b="1"/>
            </a:lvl3pPr>
            <a:lvl4pPr marL="1440180" indent="0">
              <a:buNone/>
              <a:defRPr sz="1700" b="1"/>
            </a:lvl4pPr>
            <a:lvl5pPr marL="1920240" indent="0">
              <a:buNone/>
              <a:defRPr sz="1700" b="1"/>
            </a:lvl5pPr>
            <a:lvl6pPr marL="2400300" indent="0">
              <a:buNone/>
              <a:defRPr sz="1700" b="1"/>
            </a:lvl6pPr>
            <a:lvl7pPr marL="2880360" indent="0">
              <a:buNone/>
              <a:defRPr sz="1700" b="1"/>
            </a:lvl7pPr>
            <a:lvl8pPr marL="3360420" indent="0">
              <a:buNone/>
              <a:defRPr sz="1700" b="1"/>
            </a:lvl8pPr>
            <a:lvl9pPr marL="3840480" indent="0">
              <a:buNone/>
              <a:defRPr sz="17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61334" y="4676140"/>
            <a:ext cx="4061757" cy="687789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860608" y="3138171"/>
            <a:ext cx="4081761" cy="153796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900" b="1"/>
            </a:lvl3pPr>
            <a:lvl4pPr marL="1440180" indent="0">
              <a:buNone/>
              <a:defRPr sz="1700" b="1"/>
            </a:lvl4pPr>
            <a:lvl5pPr marL="1920240" indent="0">
              <a:buNone/>
              <a:defRPr sz="1700" b="1"/>
            </a:lvl5pPr>
            <a:lvl6pPr marL="2400300" indent="0">
              <a:buNone/>
              <a:defRPr sz="1700" b="1"/>
            </a:lvl6pPr>
            <a:lvl7pPr marL="2880360" indent="0">
              <a:buNone/>
              <a:defRPr sz="1700" b="1"/>
            </a:lvl7pPr>
            <a:lvl8pPr marL="3360420" indent="0">
              <a:buNone/>
              <a:defRPr sz="1700" b="1"/>
            </a:lvl8pPr>
            <a:lvl9pPr marL="3840480" indent="0">
              <a:buNone/>
              <a:defRPr sz="17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860608" y="4676140"/>
            <a:ext cx="4081761" cy="687789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61333" y="853440"/>
            <a:ext cx="3096637" cy="2987040"/>
          </a:xfrm>
        </p:spPr>
        <p:txBody>
          <a:bodyPr anchor="b"/>
          <a:lstStyle>
            <a:lvl1pPr>
              <a:defRPr sz="335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4081760" y="1843196"/>
            <a:ext cx="4860608" cy="9097433"/>
          </a:xfrm>
        </p:spPr>
        <p:txBody>
          <a:bodyPr/>
          <a:lstStyle>
            <a:lvl1pPr>
              <a:defRPr sz="3350"/>
            </a:lvl1pPr>
            <a:lvl2pPr>
              <a:defRPr sz="295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700"/>
            </a:lvl1pPr>
            <a:lvl2pPr marL="480060" indent="0">
              <a:buNone/>
              <a:defRPr sz="1450"/>
            </a:lvl2pPr>
            <a:lvl3pPr marL="960120" indent="0">
              <a:buNone/>
              <a:defRPr sz="125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61333" y="853440"/>
            <a:ext cx="3096637" cy="2987040"/>
          </a:xfrm>
        </p:spPr>
        <p:txBody>
          <a:bodyPr anchor="b"/>
          <a:lstStyle>
            <a:lvl1pPr>
              <a:defRPr sz="335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50"/>
            </a:lvl1pPr>
            <a:lvl2pPr marL="480060" indent="0">
              <a:buNone/>
              <a:defRPr sz="2950"/>
            </a:lvl2pPr>
            <a:lvl3pPr marL="960120" indent="0">
              <a:buNone/>
              <a:defRPr sz="250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pPr>
              <a:defRPr/>
            </a:pPr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700"/>
            </a:lvl1pPr>
            <a:lvl2pPr marL="480060" indent="0">
              <a:buNone/>
              <a:defRPr sz="1450"/>
            </a:lvl2pPr>
            <a:lvl3pPr marL="960120" indent="0">
              <a:buNone/>
              <a:defRPr sz="125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 bwMode="auto">
          <a:xfrm>
            <a:off x="660082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 lang="en-US"/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60082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60082" y="11865189"/>
            <a:ext cx="216027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A9555A0-1AA0-4C34-9251-28D7EE102E11}" type="datetimeFigureOut">
              <a:rPr lang="de-DE"/>
              <a:t>31.01.2024</a:t>
            </a:fld>
            <a:endParaRPr lang="de-DE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80398" y="11865189"/>
            <a:ext cx="3240405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780847" y="11865189"/>
            <a:ext cx="2160270" cy="6815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97467D3-108D-483B-B97E-8BEC095EF38A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60120">
        <a:lnSpc>
          <a:spcPct val="90000"/>
        </a:lnSpc>
        <a:spcBef>
          <a:spcPts val="0"/>
        </a:spcBef>
        <a:buNone/>
        <a:defRPr sz="46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>
        <a:lnSpc>
          <a:spcPct val="90000"/>
        </a:lnSpc>
        <a:spcBef>
          <a:spcPts val="1050"/>
        </a:spcBef>
        <a:buFont typeface="Arial"/>
        <a:buChar char="•"/>
        <a:defRPr sz="295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>
        <a:lnSpc>
          <a:spcPct val="90000"/>
        </a:lnSpc>
        <a:spcBef>
          <a:spcPts val="525"/>
        </a:spcBef>
        <a:buFont typeface="Arial"/>
        <a:buChar char="•"/>
        <a:defRPr sz="19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>
        <a:defRPr sz="19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7" name="Grafik 42"/>
          <p:cNvPicPr/>
          <p:nvPr/>
        </p:nvPicPr>
        <p:blipFill>
          <a:blip r:embed="rId2"/>
          <a:stretch/>
        </p:blipFill>
        <p:spPr bwMode="auto">
          <a:xfrm>
            <a:off x="6501004" y="2278343"/>
            <a:ext cx="1186006" cy="817917"/>
          </a:xfrm>
          <a:prstGeom prst="rect">
            <a:avLst/>
          </a:prstGeom>
        </p:spPr>
      </p:pic>
      <p:pic>
        <p:nvPicPr>
          <p:cNvPr id="42" name="Grafik 60"/>
          <p:cNvPicPr/>
          <p:nvPr/>
        </p:nvPicPr>
        <p:blipFill>
          <a:blip r:embed="rId2"/>
          <a:stretch/>
        </p:blipFill>
        <p:spPr bwMode="auto">
          <a:xfrm>
            <a:off x="7258759" y="5847089"/>
            <a:ext cx="1358265" cy="941705"/>
          </a:xfrm>
          <a:prstGeom prst="rect">
            <a:avLst/>
          </a:prstGeom>
        </p:spPr>
      </p:pic>
      <p:sp>
        <p:nvSpPr>
          <p:cNvPr id="4" name="Pfeil: nach oben 3"/>
          <p:cNvSpPr/>
          <p:nvPr/>
        </p:nvSpPr>
        <p:spPr bwMode="auto">
          <a:xfrm>
            <a:off x="5562219" y="9169908"/>
            <a:ext cx="445770" cy="594360"/>
          </a:xfrm>
          <a:prstGeom prst="up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 dirty="0"/>
          </a:p>
        </p:txBody>
      </p:sp>
      <p:sp>
        <p:nvSpPr>
          <p:cNvPr id="5" name="Textfeld 26"/>
          <p:cNvSpPr>
            <a:spLocks/>
          </p:cNvSpPr>
          <p:nvPr/>
        </p:nvSpPr>
        <p:spPr bwMode="auto">
          <a:xfrm>
            <a:off x="6053709" y="9449942"/>
            <a:ext cx="1506378" cy="59436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Wohnungstür/ Eingang</a:t>
            </a:r>
            <a:endParaRPr sz="4800" dirty="0"/>
          </a:p>
        </p:txBody>
      </p:sp>
      <p:sp>
        <p:nvSpPr>
          <p:cNvPr id="12" name="Ellipse 11"/>
          <p:cNvSpPr/>
          <p:nvPr/>
        </p:nvSpPr>
        <p:spPr bwMode="auto">
          <a:xfrm>
            <a:off x="5021675" y="1089012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 dirty="0"/>
          </a:p>
        </p:txBody>
      </p:sp>
      <p:sp>
        <p:nvSpPr>
          <p:cNvPr id="13" name="Textfeld 36"/>
          <p:cNvSpPr>
            <a:spLocks/>
          </p:cNvSpPr>
          <p:nvPr/>
        </p:nvSpPr>
        <p:spPr bwMode="auto">
          <a:xfrm>
            <a:off x="5320284" y="10825946"/>
            <a:ext cx="1308449" cy="58150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Feuerwehr-kraft</a:t>
            </a:r>
            <a:endParaRPr sz="4800" dirty="0"/>
          </a:p>
        </p:txBody>
      </p:sp>
      <p:sp>
        <p:nvSpPr>
          <p:cNvPr id="14" name="Rechteck 13"/>
          <p:cNvSpPr/>
          <p:nvPr/>
        </p:nvSpPr>
        <p:spPr bwMode="auto">
          <a:xfrm rot="1781982">
            <a:off x="5287899" y="10592943"/>
            <a:ext cx="62865" cy="17240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 dirty="0"/>
          </a:p>
        </p:txBody>
      </p:sp>
      <p:sp>
        <p:nvSpPr>
          <p:cNvPr id="15" name="Rechteck 14"/>
          <p:cNvSpPr/>
          <p:nvPr/>
        </p:nvSpPr>
        <p:spPr bwMode="auto">
          <a:xfrm rot="1630980">
            <a:off x="5400770" y="10373392"/>
            <a:ext cx="62865" cy="17240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 dirty="0"/>
          </a:p>
        </p:txBody>
      </p:sp>
      <p:sp>
        <p:nvSpPr>
          <p:cNvPr id="16" name="Pfeil: nach oben 15"/>
          <p:cNvSpPr/>
          <p:nvPr/>
        </p:nvSpPr>
        <p:spPr bwMode="auto">
          <a:xfrm rot="1051572">
            <a:off x="5460778" y="10061448"/>
            <a:ext cx="137160" cy="25717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 dirty="0"/>
          </a:p>
        </p:txBody>
      </p:sp>
      <p:sp>
        <p:nvSpPr>
          <p:cNvPr id="17" name="Rechteck 16"/>
          <p:cNvSpPr/>
          <p:nvPr/>
        </p:nvSpPr>
        <p:spPr bwMode="auto">
          <a:xfrm>
            <a:off x="795528" y="905256"/>
            <a:ext cx="8275320" cy="773315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dirty="0"/>
          </a:p>
        </p:txBody>
      </p:sp>
      <p:cxnSp>
        <p:nvCxnSpPr>
          <p:cNvPr id="19" name="Gerader Verbinder 20"/>
          <p:cNvCxnSpPr>
            <a:cxnSpLocks/>
          </p:cNvCxnSpPr>
          <p:nvPr/>
        </p:nvCxnSpPr>
        <p:spPr bwMode="auto">
          <a:xfrm>
            <a:off x="6696837" y="6400800"/>
            <a:ext cx="0" cy="22376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22"/>
          <p:cNvCxnSpPr>
            <a:cxnSpLocks/>
          </p:cNvCxnSpPr>
          <p:nvPr/>
        </p:nvCxnSpPr>
        <p:spPr bwMode="auto">
          <a:xfrm>
            <a:off x="7825615" y="5419344"/>
            <a:ext cx="0" cy="22376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3"/>
          <p:cNvCxnSpPr>
            <a:cxnSpLocks/>
          </p:cNvCxnSpPr>
          <p:nvPr/>
        </p:nvCxnSpPr>
        <p:spPr bwMode="auto">
          <a:xfrm>
            <a:off x="3954591" y="6400800"/>
            <a:ext cx="0" cy="22376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r Verbinder 24"/>
          <p:cNvCxnSpPr>
            <a:cxnSpLocks/>
          </p:cNvCxnSpPr>
          <p:nvPr/>
        </p:nvCxnSpPr>
        <p:spPr bwMode="auto">
          <a:xfrm flipH="1">
            <a:off x="795528" y="6400800"/>
            <a:ext cx="590131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7"/>
          <p:cNvCxnSpPr>
            <a:cxnSpLocks/>
          </p:cNvCxnSpPr>
          <p:nvPr/>
        </p:nvCxnSpPr>
        <p:spPr bwMode="auto">
          <a:xfrm flipH="1">
            <a:off x="795528" y="5419344"/>
            <a:ext cx="7030087" cy="914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9"/>
          <p:cNvCxnSpPr>
            <a:cxnSpLocks/>
          </p:cNvCxnSpPr>
          <p:nvPr/>
        </p:nvCxnSpPr>
        <p:spPr bwMode="auto">
          <a:xfrm>
            <a:off x="5289231" y="905256"/>
            <a:ext cx="0" cy="13075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31"/>
          <p:cNvCxnSpPr>
            <a:cxnSpLocks/>
          </p:cNvCxnSpPr>
          <p:nvPr/>
        </p:nvCxnSpPr>
        <p:spPr bwMode="auto">
          <a:xfrm flipH="1">
            <a:off x="3169538" y="2212848"/>
            <a:ext cx="422695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32"/>
          <p:cNvCxnSpPr>
            <a:cxnSpLocks/>
          </p:cNvCxnSpPr>
          <p:nvPr/>
        </p:nvCxnSpPr>
        <p:spPr bwMode="auto">
          <a:xfrm>
            <a:off x="6552153" y="2212848"/>
            <a:ext cx="0" cy="32156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Grafik 33"/>
          <p:cNvPicPr/>
          <p:nvPr/>
        </p:nvPicPr>
        <p:blipFill>
          <a:blip r:embed="rId3"/>
          <a:stretch/>
        </p:blipFill>
        <p:spPr bwMode="auto">
          <a:xfrm>
            <a:off x="6628733" y="3579787"/>
            <a:ext cx="819785" cy="776605"/>
          </a:xfrm>
          <a:prstGeom prst="rect">
            <a:avLst/>
          </a:prstGeom>
        </p:spPr>
      </p:pic>
      <p:sp>
        <p:nvSpPr>
          <p:cNvPr id="28" name="Ellipse 34"/>
          <p:cNvSpPr/>
          <p:nvPr/>
        </p:nvSpPr>
        <p:spPr bwMode="auto">
          <a:xfrm>
            <a:off x="1179449" y="1284421"/>
            <a:ext cx="236220" cy="2133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dirty="0"/>
          </a:p>
        </p:txBody>
      </p:sp>
      <p:sp>
        <p:nvSpPr>
          <p:cNvPr id="29" name="Textfeld 45"/>
          <p:cNvSpPr>
            <a:spLocks/>
          </p:cNvSpPr>
          <p:nvPr/>
        </p:nvSpPr>
        <p:spPr bwMode="auto">
          <a:xfrm>
            <a:off x="1517205" y="1217592"/>
            <a:ext cx="1494790" cy="26670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defRPr/>
            </a:pPr>
            <a:r>
              <a:rPr lang="de-DE" sz="1100" dirty="0">
                <a:latin typeface="Calibri"/>
                <a:ea typeface="Calibri"/>
                <a:cs typeface="Arial"/>
              </a:rPr>
              <a:t>„zu rettende Person“</a:t>
            </a:r>
            <a:endParaRPr dirty="0"/>
          </a:p>
        </p:txBody>
      </p:sp>
      <p:pic>
        <p:nvPicPr>
          <p:cNvPr id="30" name="Grafik 43" descr="Couch mit einfarbiger Füllung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rot="16199999">
            <a:off x="475813" y="1709209"/>
            <a:ext cx="1494787" cy="1494787"/>
          </a:xfrm>
          <a:prstGeom prst="rect">
            <a:avLst/>
          </a:prstGeom>
        </p:spPr>
      </p:pic>
      <p:pic>
        <p:nvPicPr>
          <p:cNvPr id="31" name="Grafik 44" descr="Couch mit einfarbiger Füllung"/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 rot="10800000">
            <a:off x="1674751" y="2235907"/>
            <a:ext cx="1494787" cy="1494787"/>
          </a:xfrm>
          <a:prstGeom prst="rect">
            <a:avLst/>
          </a:prstGeom>
        </p:spPr>
      </p:pic>
      <p:pic>
        <p:nvPicPr>
          <p:cNvPr id="33" name="Picture 2" descr="Kommode Kostenlos Symbol von Selman Icons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4216088" y="2273483"/>
            <a:ext cx="1283456" cy="1283456"/>
          </a:xfrm>
          <a:prstGeom prst="rect">
            <a:avLst/>
          </a:prstGeom>
          <a:noFill/>
        </p:spPr>
      </p:pic>
      <p:pic>
        <p:nvPicPr>
          <p:cNvPr id="34" name="Picture 4" descr="Ess - , Tisch - , dinner - , Esszimmer, Zimmer, Stühle, Tisch Kostenlos  Symbol von Home and Living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2205685" y="3970668"/>
            <a:ext cx="1377827" cy="1377827"/>
          </a:xfrm>
          <a:prstGeom prst="rect">
            <a:avLst/>
          </a:prstGeom>
          <a:noFill/>
        </p:spPr>
      </p:pic>
      <p:sp>
        <p:nvSpPr>
          <p:cNvPr id="35" name="Rechteck 53"/>
          <p:cNvSpPr/>
          <p:nvPr/>
        </p:nvSpPr>
        <p:spPr bwMode="auto">
          <a:xfrm>
            <a:off x="7038625" y="238044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 err="1">
                <a:solidFill>
                  <a:schemeClr val="tx1"/>
                </a:solidFill>
              </a:rPr>
              <a:t>Angriffstruppführer</a:t>
            </a:r>
            <a:endParaRPr dirty="0"/>
          </a:p>
        </p:txBody>
      </p:sp>
      <p:pic>
        <p:nvPicPr>
          <p:cNvPr id="36" name="Grafik 41"/>
          <p:cNvPicPr/>
          <p:nvPr/>
        </p:nvPicPr>
        <p:blipFill>
          <a:blip r:embed="rId2"/>
          <a:stretch/>
        </p:blipFill>
        <p:spPr bwMode="auto">
          <a:xfrm>
            <a:off x="4399216" y="953423"/>
            <a:ext cx="1358265" cy="941705"/>
          </a:xfrm>
          <a:prstGeom prst="rect">
            <a:avLst/>
          </a:prstGeom>
        </p:spPr>
      </p:pic>
      <p:sp>
        <p:nvSpPr>
          <p:cNvPr id="44" name="Rechteck 53">
            <a:extLst>
              <a:ext uri="{FF2B5EF4-FFF2-40B4-BE49-F238E27FC236}">
                <a16:creationId xmlns:a16="http://schemas.microsoft.com/office/drawing/2014/main" id="{F78C6B90-FDF7-4BD8-ADBD-E7CB3C5FDEFD}"/>
              </a:ext>
            </a:extLst>
          </p:cNvPr>
          <p:cNvSpPr/>
          <p:nvPr/>
        </p:nvSpPr>
        <p:spPr bwMode="auto">
          <a:xfrm>
            <a:off x="791139" y="290022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1. OG</a:t>
            </a:r>
            <a:endParaRPr dirty="0"/>
          </a:p>
        </p:txBody>
      </p:sp>
      <p:cxnSp>
        <p:nvCxnSpPr>
          <p:cNvPr id="46" name="Gerader Verbinder 18">
            <a:extLst>
              <a:ext uri="{FF2B5EF4-FFF2-40B4-BE49-F238E27FC236}">
                <a16:creationId xmlns:a16="http://schemas.microsoft.com/office/drawing/2014/main" id="{BB788FE5-1F0C-4A9A-B42F-70B0E883A3A6}"/>
              </a:ext>
            </a:extLst>
          </p:cNvPr>
          <p:cNvCxnSpPr>
            <a:cxnSpLocks/>
          </p:cNvCxnSpPr>
          <p:nvPr/>
        </p:nvCxnSpPr>
        <p:spPr bwMode="auto">
          <a:xfrm flipV="1">
            <a:off x="791139" y="4258700"/>
            <a:ext cx="0" cy="106198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r Verbinder 18">
            <a:extLst>
              <a:ext uri="{FF2B5EF4-FFF2-40B4-BE49-F238E27FC236}">
                <a16:creationId xmlns:a16="http://schemas.microsoft.com/office/drawing/2014/main" id="{93335F05-F7EB-4954-A715-D5829571E9A7}"/>
              </a:ext>
            </a:extLst>
          </p:cNvPr>
          <p:cNvCxnSpPr>
            <a:cxnSpLocks/>
          </p:cNvCxnSpPr>
          <p:nvPr/>
        </p:nvCxnSpPr>
        <p:spPr bwMode="auto">
          <a:xfrm flipV="1">
            <a:off x="3954591" y="7408912"/>
            <a:ext cx="0" cy="106198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r Verbinder 18">
            <a:extLst>
              <a:ext uri="{FF2B5EF4-FFF2-40B4-BE49-F238E27FC236}">
                <a16:creationId xmlns:a16="http://schemas.microsoft.com/office/drawing/2014/main" id="{9D6747F0-5E4D-4EC7-8A5E-A73E07E52F3B}"/>
              </a:ext>
            </a:extLst>
          </p:cNvPr>
          <p:cNvCxnSpPr>
            <a:cxnSpLocks/>
          </p:cNvCxnSpPr>
          <p:nvPr/>
        </p:nvCxnSpPr>
        <p:spPr bwMode="auto">
          <a:xfrm>
            <a:off x="994105" y="6400800"/>
            <a:ext cx="121158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r Verbinder 31">
            <a:extLst>
              <a:ext uri="{FF2B5EF4-FFF2-40B4-BE49-F238E27FC236}">
                <a16:creationId xmlns:a16="http://schemas.microsoft.com/office/drawing/2014/main" id="{7C2A8590-98AD-4DDC-A11F-A7F27D5F5CAB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633353" y="2235907"/>
            <a:ext cx="428249" cy="38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Grafik 49"/>
          <p:cNvPicPr/>
          <p:nvPr/>
        </p:nvPicPr>
        <p:blipFill>
          <a:blip r:embed="rId2"/>
          <a:stretch/>
        </p:blipFill>
        <p:spPr bwMode="auto">
          <a:xfrm>
            <a:off x="7842841" y="1839322"/>
            <a:ext cx="1186005" cy="748977"/>
          </a:xfrm>
          <a:prstGeom prst="rect">
            <a:avLst/>
          </a:prstGeom>
        </p:spPr>
      </p:pic>
      <p:sp>
        <p:nvSpPr>
          <p:cNvPr id="43" name="Rechteck 42">
            <a:extLst>
              <a:ext uri="{FF2B5EF4-FFF2-40B4-BE49-F238E27FC236}">
                <a16:creationId xmlns:a16="http://schemas.microsoft.com/office/drawing/2014/main" id="{9A634D22-B43E-4DE9-8E9C-65E25F7E2643}"/>
              </a:ext>
            </a:extLst>
          </p:cNvPr>
          <p:cNvSpPr/>
          <p:nvPr/>
        </p:nvSpPr>
        <p:spPr bwMode="auto">
          <a:xfrm rot="5400000">
            <a:off x="1950019" y="8280802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5052686A-7A3E-4FB6-9A9A-0DA57960B555}"/>
              </a:ext>
            </a:extLst>
          </p:cNvPr>
          <p:cNvSpPr/>
          <p:nvPr/>
        </p:nvSpPr>
        <p:spPr bwMode="auto">
          <a:xfrm rot="5400000">
            <a:off x="7734012" y="8264937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9" name="Rechteck 48">
            <a:extLst>
              <a:ext uri="{FF2B5EF4-FFF2-40B4-BE49-F238E27FC236}">
                <a16:creationId xmlns:a16="http://schemas.microsoft.com/office/drawing/2014/main" id="{357E36D4-7EA4-4B1E-A34C-187402F381B4}"/>
              </a:ext>
            </a:extLst>
          </p:cNvPr>
          <p:cNvSpPr/>
          <p:nvPr/>
        </p:nvSpPr>
        <p:spPr bwMode="auto">
          <a:xfrm rot="5400000">
            <a:off x="1862613" y="546169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0D642D6F-DE69-46F6-8C95-4D6EE7E18213}"/>
              </a:ext>
            </a:extLst>
          </p:cNvPr>
          <p:cNvSpPr/>
          <p:nvPr/>
        </p:nvSpPr>
        <p:spPr bwMode="auto">
          <a:xfrm rot="5400000">
            <a:off x="7482592" y="465089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83E42046-16F4-4F93-AF20-A47607351569}"/>
              </a:ext>
            </a:extLst>
          </p:cNvPr>
          <p:cNvSpPr/>
          <p:nvPr/>
        </p:nvSpPr>
        <p:spPr bwMode="auto">
          <a:xfrm rot="10800000">
            <a:off x="8882159" y="3021231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Rechteck 52">
            <a:extLst>
              <a:ext uri="{FF2B5EF4-FFF2-40B4-BE49-F238E27FC236}">
                <a16:creationId xmlns:a16="http://schemas.microsoft.com/office/drawing/2014/main" id="{DBCAF0EB-ED16-4D09-B1DA-CACBD3062234}"/>
              </a:ext>
            </a:extLst>
          </p:cNvPr>
          <p:cNvSpPr/>
          <p:nvPr/>
        </p:nvSpPr>
        <p:spPr bwMode="auto">
          <a:xfrm rot="10800000">
            <a:off x="8953614" y="6007318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hteck 53">
            <a:extLst>
              <a:ext uri="{FF2B5EF4-FFF2-40B4-BE49-F238E27FC236}">
                <a16:creationId xmlns:a16="http://schemas.microsoft.com/office/drawing/2014/main" id="{612CF7B3-DD38-45BF-8AFF-BAA3D0AA3755}"/>
              </a:ext>
            </a:extLst>
          </p:cNvPr>
          <p:cNvSpPr/>
          <p:nvPr/>
        </p:nvSpPr>
        <p:spPr bwMode="auto">
          <a:xfrm rot="10800000">
            <a:off x="696786" y="7009329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5" name="Grafik 54">
            <a:extLst>
              <a:ext uri="{FF2B5EF4-FFF2-40B4-BE49-F238E27FC236}">
                <a16:creationId xmlns:a16="http://schemas.microsoft.com/office/drawing/2014/main" id="{C3F24603-2164-490E-9AC9-B6F48417FD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4690597" y="6472808"/>
            <a:ext cx="1910203" cy="1440000"/>
          </a:xfrm>
          <a:prstGeom prst="rect">
            <a:avLst/>
          </a:prstGeom>
        </p:spPr>
      </p:pic>
      <p:sp>
        <p:nvSpPr>
          <p:cNvPr id="56" name="Ellipse 55">
            <a:extLst>
              <a:ext uri="{FF2B5EF4-FFF2-40B4-BE49-F238E27FC236}">
                <a16:creationId xmlns:a16="http://schemas.microsoft.com/office/drawing/2014/main" id="{8C7B6626-252F-475A-89BC-D8B2F12D7091}"/>
              </a:ext>
            </a:extLst>
          </p:cNvPr>
          <p:cNvSpPr/>
          <p:nvPr/>
        </p:nvSpPr>
        <p:spPr bwMode="auto">
          <a:xfrm>
            <a:off x="2957133" y="1165974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60" name="Textfeld 36">
            <a:extLst>
              <a:ext uri="{FF2B5EF4-FFF2-40B4-BE49-F238E27FC236}">
                <a16:creationId xmlns:a16="http://schemas.microsoft.com/office/drawing/2014/main" id="{698C5FC6-09AA-470D-A604-5E0B2EF500D9}"/>
              </a:ext>
            </a:extLst>
          </p:cNvPr>
          <p:cNvSpPr>
            <a:spLocks/>
          </p:cNvSpPr>
          <p:nvPr/>
        </p:nvSpPr>
        <p:spPr bwMode="auto">
          <a:xfrm rot="5400000">
            <a:off x="8638800" y="3210771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61" name="Textfeld 36">
            <a:extLst>
              <a:ext uri="{FF2B5EF4-FFF2-40B4-BE49-F238E27FC236}">
                <a16:creationId xmlns:a16="http://schemas.microsoft.com/office/drawing/2014/main" id="{455C89E8-18B9-4C42-8EE7-6AC9275466FB}"/>
              </a:ext>
            </a:extLst>
          </p:cNvPr>
          <p:cNvSpPr>
            <a:spLocks/>
          </p:cNvSpPr>
          <p:nvPr/>
        </p:nvSpPr>
        <p:spPr bwMode="auto">
          <a:xfrm rot="16200000">
            <a:off x="385091" y="7229454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62" name="Textfeld 36">
            <a:extLst>
              <a:ext uri="{FF2B5EF4-FFF2-40B4-BE49-F238E27FC236}">
                <a16:creationId xmlns:a16="http://schemas.microsoft.com/office/drawing/2014/main" id="{55AF6225-76B2-43BB-A8C4-1999E00B4AE6}"/>
              </a:ext>
            </a:extLst>
          </p:cNvPr>
          <p:cNvSpPr>
            <a:spLocks/>
          </p:cNvSpPr>
          <p:nvPr/>
        </p:nvSpPr>
        <p:spPr bwMode="auto">
          <a:xfrm>
            <a:off x="1625959" y="8493781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63" name="Textfeld 36">
            <a:extLst>
              <a:ext uri="{FF2B5EF4-FFF2-40B4-BE49-F238E27FC236}">
                <a16:creationId xmlns:a16="http://schemas.microsoft.com/office/drawing/2014/main" id="{4DAE9C9B-E15B-41DF-A2B8-72AD60A749A6}"/>
              </a:ext>
            </a:extLst>
          </p:cNvPr>
          <p:cNvSpPr>
            <a:spLocks/>
          </p:cNvSpPr>
          <p:nvPr/>
        </p:nvSpPr>
        <p:spPr bwMode="auto">
          <a:xfrm>
            <a:off x="7409952" y="8491332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64" name="Textfeld 36">
            <a:extLst>
              <a:ext uri="{FF2B5EF4-FFF2-40B4-BE49-F238E27FC236}">
                <a16:creationId xmlns:a16="http://schemas.microsoft.com/office/drawing/2014/main" id="{0745E83C-77DF-4287-A87A-AAD44CB05631}"/>
              </a:ext>
            </a:extLst>
          </p:cNvPr>
          <p:cNvSpPr>
            <a:spLocks/>
          </p:cNvSpPr>
          <p:nvPr/>
        </p:nvSpPr>
        <p:spPr bwMode="auto">
          <a:xfrm rot="5400000">
            <a:off x="8665587" y="6223834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65" name="Textfeld 36">
            <a:extLst>
              <a:ext uri="{FF2B5EF4-FFF2-40B4-BE49-F238E27FC236}">
                <a16:creationId xmlns:a16="http://schemas.microsoft.com/office/drawing/2014/main" id="{7FC23974-949E-4246-89C0-17FA8D4EA098}"/>
              </a:ext>
            </a:extLst>
          </p:cNvPr>
          <p:cNvSpPr>
            <a:spLocks/>
          </p:cNvSpPr>
          <p:nvPr/>
        </p:nvSpPr>
        <p:spPr bwMode="auto">
          <a:xfrm rot="16200000">
            <a:off x="264345" y="4609664"/>
            <a:ext cx="1086843" cy="335187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cs typeface="Arial"/>
              </a:rPr>
              <a:t>Balkon</a:t>
            </a:r>
            <a:endParaRPr dirty="0">
              <a:latin typeface="Calibri"/>
              <a:cs typeface="Arial"/>
            </a:endParaRPr>
          </a:p>
        </p:txBody>
      </p:sp>
      <p:sp>
        <p:nvSpPr>
          <p:cNvPr id="66" name="Textfeld 36">
            <a:extLst>
              <a:ext uri="{FF2B5EF4-FFF2-40B4-BE49-F238E27FC236}">
                <a16:creationId xmlns:a16="http://schemas.microsoft.com/office/drawing/2014/main" id="{F1753F95-5507-4198-9040-623EA70E6ACD}"/>
              </a:ext>
            </a:extLst>
          </p:cNvPr>
          <p:cNvSpPr>
            <a:spLocks/>
          </p:cNvSpPr>
          <p:nvPr/>
        </p:nvSpPr>
        <p:spPr bwMode="auto">
          <a:xfrm>
            <a:off x="1517205" y="745391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67" name="Textfeld 36">
            <a:extLst>
              <a:ext uri="{FF2B5EF4-FFF2-40B4-BE49-F238E27FC236}">
                <a16:creationId xmlns:a16="http://schemas.microsoft.com/office/drawing/2014/main" id="{FDE54200-D864-46FF-87A7-6013EA06B924}"/>
              </a:ext>
            </a:extLst>
          </p:cNvPr>
          <p:cNvSpPr>
            <a:spLocks/>
          </p:cNvSpPr>
          <p:nvPr/>
        </p:nvSpPr>
        <p:spPr bwMode="auto">
          <a:xfrm>
            <a:off x="7153405" y="762685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pic>
        <p:nvPicPr>
          <p:cNvPr id="70" name="Grafik 69">
            <a:extLst>
              <a:ext uri="{FF2B5EF4-FFF2-40B4-BE49-F238E27FC236}">
                <a16:creationId xmlns:a16="http://schemas.microsoft.com/office/drawing/2014/main" id="{3CD551EA-1D18-48D5-AC71-1C7EC5B2BBB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58954" y="9787138"/>
            <a:ext cx="1404000" cy="702000"/>
          </a:xfrm>
          <a:prstGeom prst="rect">
            <a:avLst/>
          </a:prstGeom>
        </p:spPr>
      </p:pic>
      <p:pic>
        <p:nvPicPr>
          <p:cNvPr id="71" name="Grafik 70">
            <a:extLst>
              <a:ext uri="{FF2B5EF4-FFF2-40B4-BE49-F238E27FC236}">
                <a16:creationId xmlns:a16="http://schemas.microsoft.com/office/drawing/2014/main" id="{76EA2EB1-0C0B-4995-ACA3-73ED702C4D4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7548" y="10087106"/>
            <a:ext cx="1404000" cy="702000"/>
          </a:xfrm>
          <a:prstGeom prst="rect">
            <a:avLst/>
          </a:prstGeom>
        </p:spPr>
      </p:pic>
      <p:pic>
        <p:nvPicPr>
          <p:cNvPr id="72" name="Grafik 71">
            <a:extLst>
              <a:ext uri="{FF2B5EF4-FFF2-40B4-BE49-F238E27FC236}">
                <a16:creationId xmlns:a16="http://schemas.microsoft.com/office/drawing/2014/main" id="{BFFD4212-7503-441B-92CF-C2C97296C36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66848" y="11608684"/>
            <a:ext cx="1404000" cy="702000"/>
          </a:xfrm>
          <a:prstGeom prst="rect">
            <a:avLst/>
          </a:prstGeom>
        </p:spPr>
      </p:pic>
      <p:pic>
        <p:nvPicPr>
          <p:cNvPr id="73" name="Bild 2">
            <a:extLst>
              <a:ext uri="{FF2B5EF4-FFF2-40B4-BE49-F238E27FC236}">
                <a16:creationId xmlns:a16="http://schemas.microsoft.com/office/drawing/2014/main" id="{2972956B-0174-4456-AD56-7CF7F966AFD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8105" y="10271436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Bild 2">
            <a:extLst>
              <a:ext uri="{FF2B5EF4-FFF2-40B4-BE49-F238E27FC236}">
                <a16:creationId xmlns:a16="http://schemas.microsoft.com/office/drawing/2014/main" id="{04048064-360A-4114-8394-B2D96A6FD58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94271" y="8806562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rafik 74">
            <a:extLst>
              <a:ext uri="{FF2B5EF4-FFF2-40B4-BE49-F238E27FC236}">
                <a16:creationId xmlns:a16="http://schemas.microsoft.com/office/drawing/2014/main" id="{76C00743-E8D5-4DEC-8C60-5BAE29D4648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3304824" y="11182743"/>
            <a:ext cx="1908000" cy="954000"/>
          </a:xfrm>
          <a:prstGeom prst="rect">
            <a:avLst/>
          </a:prstGeom>
        </p:spPr>
      </p:pic>
      <p:grpSp>
        <p:nvGrpSpPr>
          <p:cNvPr id="68" name="Gruppieren 67">
            <a:extLst>
              <a:ext uri="{FF2B5EF4-FFF2-40B4-BE49-F238E27FC236}">
                <a16:creationId xmlns:a16="http://schemas.microsoft.com/office/drawing/2014/main" id="{F4C7D310-8859-4EBD-B5AF-9AD553804047}"/>
              </a:ext>
            </a:extLst>
          </p:cNvPr>
          <p:cNvGrpSpPr/>
          <p:nvPr/>
        </p:nvGrpSpPr>
        <p:grpSpPr>
          <a:xfrm>
            <a:off x="2161019" y="3931657"/>
            <a:ext cx="1430719" cy="1404000"/>
            <a:chOff x="3837777" y="3716111"/>
            <a:chExt cx="1430719" cy="1404000"/>
          </a:xfrm>
        </p:grpSpPr>
        <p:sp>
          <p:nvSpPr>
            <p:cNvPr id="69" name="Rechteck 68">
              <a:extLst>
                <a:ext uri="{FF2B5EF4-FFF2-40B4-BE49-F238E27FC236}">
                  <a16:creationId xmlns:a16="http://schemas.microsoft.com/office/drawing/2014/main" id="{F0BE0C5C-D977-404D-957A-75BCE24CDF35}"/>
                </a:ext>
              </a:extLst>
            </p:cNvPr>
            <p:cNvSpPr/>
            <p:nvPr/>
          </p:nvSpPr>
          <p:spPr>
            <a:xfrm>
              <a:off x="3837777" y="3986063"/>
              <a:ext cx="1394871" cy="8640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76" name="Grafik 75" descr="Tisch und Stühle">
              <a:extLst>
                <a:ext uri="{FF2B5EF4-FFF2-40B4-BE49-F238E27FC236}">
                  <a16:creationId xmlns:a16="http://schemas.microsoft.com/office/drawing/2014/main" id="{F4912BC6-97CB-4402-91E7-31FDFF70A1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3864496" y="3716111"/>
              <a:ext cx="1404000" cy="1404000"/>
            </a:xfrm>
            <a:prstGeom prst="rect">
              <a:avLst/>
            </a:prstGeom>
          </p:spPr>
        </p:pic>
      </p:grpSp>
      <p:pic>
        <p:nvPicPr>
          <p:cNvPr id="77" name="Grafik 76">
            <a:extLst>
              <a:ext uri="{FF2B5EF4-FFF2-40B4-BE49-F238E27FC236}">
                <a16:creationId xmlns:a16="http://schemas.microsoft.com/office/drawing/2014/main" id="{ED92F6A6-6853-4207-AE10-9D0E03F99EF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 bwMode="auto">
          <a:xfrm>
            <a:off x="4189849" y="2519891"/>
            <a:ext cx="1224000" cy="894822"/>
          </a:xfrm>
          <a:prstGeom prst="rect">
            <a:avLst/>
          </a:prstGeom>
        </p:spPr>
      </p:pic>
      <p:sp>
        <p:nvSpPr>
          <p:cNvPr id="79" name="Textfeld 36">
            <a:extLst>
              <a:ext uri="{FF2B5EF4-FFF2-40B4-BE49-F238E27FC236}">
                <a16:creationId xmlns:a16="http://schemas.microsoft.com/office/drawing/2014/main" id="{FFECAAD5-8576-4978-9EBA-E212E4F67DF7}"/>
              </a:ext>
            </a:extLst>
          </p:cNvPr>
          <p:cNvSpPr>
            <a:spLocks/>
          </p:cNvSpPr>
          <p:nvPr/>
        </p:nvSpPr>
        <p:spPr bwMode="auto">
          <a:xfrm>
            <a:off x="2064296" y="12045030"/>
            <a:ext cx="1260000" cy="41663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Maschinist</a:t>
            </a:r>
            <a:endParaRPr sz="4800" dirty="0"/>
          </a:p>
        </p:txBody>
      </p:sp>
      <p:sp>
        <p:nvSpPr>
          <p:cNvPr id="80" name="Rechteck 79">
            <a:extLst>
              <a:ext uri="{FF2B5EF4-FFF2-40B4-BE49-F238E27FC236}">
                <a16:creationId xmlns:a16="http://schemas.microsoft.com/office/drawing/2014/main" id="{AFD1E2E9-8D5D-453B-8014-403367212A38}"/>
              </a:ext>
            </a:extLst>
          </p:cNvPr>
          <p:cNvSpPr/>
          <p:nvPr/>
        </p:nvSpPr>
        <p:spPr bwMode="auto">
          <a:xfrm>
            <a:off x="5232648" y="8577665"/>
            <a:ext cx="995255" cy="121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84" name="Gruppieren 83">
            <a:extLst>
              <a:ext uri="{FF2B5EF4-FFF2-40B4-BE49-F238E27FC236}">
                <a16:creationId xmlns:a16="http://schemas.microsoft.com/office/drawing/2014/main" id="{12C6C1A7-90C6-47F3-BEBA-CC3D97996044}"/>
              </a:ext>
            </a:extLst>
          </p:cNvPr>
          <p:cNvGrpSpPr/>
          <p:nvPr/>
        </p:nvGrpSpPr>
        <p:grpSpPr>
          <a:xfrm>
            <a:off x="4635348" y="6472808"/>
            <a:ext cx="1934396" cy="1872208"/>
            <a:chOff x="4563340" y="6742343"/>
            <a:chExt cx="1934396" cy="1872208"/>
          </a:xfrm>
        </p:grpSpPr>
        <p:sp>
          <p:nvSpPr>
            <p:cNvPr id="85" name="Rechteck 84">
              <a:extLst>
                <a:ext uri="{FF2B5EF4-FFF2-40B4-BE49-F238E27FC236}">
                  <a16:creationId xmlns:a16="http://schemas.microsoft.com/office/drawing/2014/main" id="{F8DD9EBF-9545-4B2C-AE47-3FCA5009D8FA}"/>
                </a:ext>
              </a:extLst>
            </p:cNvPr>
            <p:cNvSpPr/>
            <p:nvPr/>
          </p:nvSpPr>
          <p:spPr>
            <a:xfrm>
              <a:off x="4618590" y="6742343"/>
              <a:ext cx="1879146" cy="142264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86" name="Grafik 85">
              <a:extLst>
                <a:ext uri="{FF2B5EF4-FFF2-40B4-BE49-F238E27FC236}">
                  <a16:creationId xmlns:a16="http://schemas.microsoft.com/office/drawing/2014/main" id="{7FAFD82D-5BDE-4FDE-BEDC-EE37AB9986E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563340" y="7282551"/>
              <a:ext cx="1605412" cy="1332000"/>
            </a:xfrm>
            <a:prstGeom prst="rect">
              <a:avLst/>
            </a:prstGeom>
          </p:spPr>
        </p:pic>
      </p:grpSp>
      <p:pic>
        <p:nvPicPr>
          <p:cNvPr id="88" name="Grafik 87">
            <a:extLst>
              <a:ext uri="{FF2B5EF4-FFF2-40B4-BE49-F238E27FC236}">
                <a16:creationId xmlns:a16="http://schemas.microsoft.com/office/drawing/2014/main" id="{B55FCAB6-DE62-4D84-89FE-97D6790AE7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 bwMode="auto">
          <a:xfrm>
            <a:off x="5769547" y="1010984"/>
            <a:ext cx="1224000" cy="894822"/>
          </a:xfrm>
          <a:prstGeom prst="rect">
            <a:avLst/>
          </a:prstGeom>
        </p:spPr>
      </p:pic>
      <p:sp>
        <p:nvSpPr>
          <p:cNvPr id="78" name="Rechteck 77">
            <a:extLst>
              <a:ext uri="{FF2B5EF4-FFF2-40B4-BE49-F238E27FC236}">
                <a16:creationId xmlns:a16="http://schemas.microsoft.com/office/drawing/2014/main" id="{5F50C443-4D55-4D6C-B957-096C645DDEEB}"/>
              </a:ext>
            </a:extLst>
          </p:cNvPr>
          <p:cNvSpPr/>
          <p:nvPr/>
        </p:nvSpPr>
        <p:spPr bwMode="auto">
          <a:xfrm>
            <a:off x="6600800" y="3576370"/>
            <a:ext cx="864096" cy="7893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1" name="Grafik 80">
            <a:extLst>
              <a:ext uri="{FF2B5EF4-FFF2-40B4-BE49-F238E27FC236}">
                <a16:creationId xmlns:a16="http://schemas.microsoft.com/office/drawing/2014/main" id="{446C18DD-2837-449C-BA5E-0F6116CFC99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 bwMode="auto">
          <a:xfrm>
            <a:off x="6672808" y="3357621"/>
            <a:ext cx="720000" cy="9952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Pfeil: nach oben 3"/>
          <p:cNvSpPr/>
          <p:nvPr/>
        </p:nvSpPr>
        <p:spPr bwMode="auto">
          <a:xfrm>
            <a:off x="5562219" y="9169908"/>
            <a:ext cx="445770" cy="594360"/>
          </a:xfrm>
          <a:prstGeom prst="up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12" name="Ellipse 11"/>
          <p:cNvSpPr/>
          <p:nvPr/>
        </p:nvSpPr>
        <p:spPr bwMode="auto">
          <a:xfrm>
            <a:off x="5021675" y="1089012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14" name="Rechteck 13"/>
          <p:cNvSpPr/>
          <p:nvPr/>
        </p:nvSpPr>
        <p:spPr bwMode="auto">
          <a:xfrm rot="1781982">
            <a:off x="5287899" y="10592943"/>
            <a:ext cx="62865" cy="17240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15" name="Rechteck 14"/>
          <p:cNvSpPr/>
          <p:nvPr/>
        </p:nvSpPr>
        <p:spPr bwMode="auto">
          <a:xfrm rot="1630980">
            <a:off x="5400770" y="10373392"/>
            <a:ext cx="62865" cy="17240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16" name="Pfeil: nach oben 15"/>
          <p:cNvSpPr/>
          <p:nvPr/>
        </p:nvSpPr>
        <p:spPr bwMode="auto">
          <a:xfrm rot="1051572">
            <a:off x="5460778" y="10061448"/>
            <a:ext cx="137160" cy="25717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17" name="Rechteck 16"/>
          <p:cNvSpPr/>
          <p:nvPr/>
        </p:nvSpPr>
        <p:spPr bwMode="auto">
          <a:xfrm>
            <a:off x="791139" y="905256"/>
            <a:ext cx="8279709" cy="773315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cxnSp>
        <p:nvCxnSpPr>
          <p:cNvPr id="30" name="Gerader Verbinder 48"/>
          <p:cNvCxnSpPr>
            <a:cxnSpLocks/>
          </p:cNvCxnSpPr>
          <p:nvPr/>
        </p:nvCxnSpPr>
        <p:spPr bwMode="auto">
          <a:xfrm>
            <a:off x="911415" y="6400800"/>
            <a:ext cx="121158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53"/>
          <p:cNvSpPr/>
          <p:nvPr/>
        </p:nvSpPr>
        <p:spPr bwMode="auto">
          <a:xfrm>
            <a:off x="7022592" y="300895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>
                <a:solidFill>
                  <a:schemeClr val="tx1"/>
                </a:solidFill>
              </a:rPr>
              <a:t>Gruppenführer</a:t>
            </a:r>
            <a:endParaRPr/>
          </a:p>
        </p:txBody>
      </p:sp>
      <p:cxnSp>
        <p:nvCxnSpPr>
          <p:cNvPr id="32" name="Gerader Verbinder 46"/>
          <p:cNvCxnSpPr>
            <a:cxnSpLocks/>
          </p:cNvCxnSpPr>
          <p:nvPr/>
        </p:nvCxnSpPr>
        <p:spPr bwMode="auto">
          <a:xfrm flipH="1">
            <a:off x="3954591" y="7754112"/>
            <a:ext cx="1" cy="740664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57"/>
          <p:cNvCxnSpPr>
            <a:cxnSpLocks/>
          </p:cNvCxnSpPr>
          <p:nvPr/>
        </p:nvCxnSpPr>
        <p:spPr bwMode="auto">
          <a:xfrm>
            <a:off x="7595680" y="2204365"/>
            <a:ext cx="121158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feld 26"/>
          <p:cNvSpPr>
            <a:spLocks/>
          </p:cNvSpPr>
          <p:nvPr/>
        </p:nvSpPr>
        <p:spPr bwMode="auto">
          <a:xfrm rot="16199999">
            <a:off x="-42240" y="4574183"/>
            <a:ext cx="1022985" cy="64377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sz="2000" dirty="0">
                <a:latin typeface="Calibri"/>
                <a:cs typeface="Arial"/>
              </a:rPr>
              <a:t>Balkon</a:t>
            </a:r>
            <a:endParaRPr dirty="0"/>
          </a:p>
        </p:txBody>
      </p:sp>
      <p:sp>
        <p:nvSpPr>
          <p:cNvPr id="36" name="Textfeld 26">
            <a:extLst>
              <a:ext uri="{FF2B5EF4-FFF2-40B4-BE49-F238E27FC236}">
                <a16:creationId xmlns:a16="http://schemas.microsoft.com/office/drawing/2014/main" id="{C56AD7F4-EE6F-4EE2-B142-57FF91015604}"/>
              </a:ext>
            </a:extLst>
          </p:cNvPr>
          <p:cNvSpPr>
            <a:spLocks/>
          </p:cNvSpPr>
          <p:nvPr/>
        </p:nvSpPr>
        <p:spPr bwMode="auto">
          <a:xfrm>
            <a:off x="6053709" y="9449942"/>
            <a:ext cx="1506378" cy="59436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Wohnungstür/ Eingang</a:t>
            </a:r>
            <a:endParaRPr sz="4800" dirty="0"/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75A9FDB5-4982-4274-82F5-0B45D1530712}"/>
              </a:ext>
            </a:extLst>
          </p:cNvPr>
          <p:cNvSpPr>
            <a:spLocks/>
          </p:cNvSpPr>
          <p:nvPr/>
        </p:nvSpPr>
        <p:spPr bwMode="auto">
          <a:xfrm>
            <a:off x="5320284" y="10825946"/>
            <a:ext cx="1308449" cy="58150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Feuerwehr-kraft</a:t>
            </a:r>
            <a:endParaRPr sz="4800" dirty="0"/>
          </a:p>
        </p:txBody>
      </p:sp>
      <p:sp>
        <p:nvSpPr>
          <p:cNvPr id="38" name="Rechteck 53">
            <a:extLst>
              <a:ext uri="{FF2B5EF4-FFF2-40B4-BE49-F238E27FC236}">
                <a16:creationId xmlns:a16="http://schemas.microsoft.com/office/drawing/2014/main" id="{AAB330AA-FA5E-4DC1-A0CA-50563038AB45}"/>
              </a:ext>
            </a:extLst>
          </p:cNvPr>
          <p:cNvSpPr/>
          <p:nvPr/>
        </p:nvSpPr>
        <p:spPr bwMode="auto">
          <a:xfrm>
            <a:off x="791139" y="290022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1. OG</a:t>
            </a:r>
            <a:endParaRPr dirty="0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79F9B108-F801-4AAA-90B5-A9FB3E1FD857}"/>
              </a:ext>
            </a:extLst>
          </p:cNvPr>
          <p:cNvSpPr/>
          <p:nvPr/>
        </p:nvSpPr>
        <p:spPr bwMode="auto">
          <a:xfrm rot="5400000">
            <a:off x="1950019" y="8280802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AA587BC2-B4B8-4E8C-A7A6-F7B10781B301}"/>
              </a:ext>
            </a:extLst>
          </p:cNvPr>
          <p:cNvSpPr/>
          <p:nvPr/>
        </p:nvSpPr>
        <p:spPr bwMode="auto">
          <a:xfrm rot="5400000">
            <a:off x="7734012" y="8264937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3E9E5F4E-7D22-4B85-9A86-5E7E2C36ECFC}"/>
              </a:ext>
            </a:extLst>
          </p:cNvPr>
          <p:cNvSpPr/>
          <p:nvPr/>
        </p:nvSpPr>
        <p:spPr bwMode="auto">
          <a:xfrm rot="5400000">
            <a:off x="1862613" y="546169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084D764B-5278-43C3-8919-8D1CB3B8AB87}"/>
              </a:ext>
            </a:extLst>
          </p:cNvPr>
          <p:cNvSpPr/>
          <p:nvPr/>
        </p:nvSpPr>
        <p:spPr bwMode="auto">
          <a:xfrm rot="5400000">
            <a:off x="7482592" y="465089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8D044BC7-BE2F-4063-903D-CD43B5AB94A8}"/>
              </a:ext>
            </a:extLst>
          </p:cNvPr>
          <p:cNvSpPr/>
          <p:nvPr/>
        </p:nvSpPr>
        <p:spPr bwMode="auto">
          <a:xfrm rot="10800000">
            <a:off x="8882159" y="3021231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5EC32741-17DD-41D0-9F10-863EA8C42F81}"/>
              </a:ext>
            </a:extLst>
          </p:cNvPr>
          <p:cNvSpPr/>
          <p:nvPr/>
        </p:nvSpPr>
        <p:spPr bwMode="auto">
          <a:xfrm rot="10800000">
            <a:off x="8953614" y="6007318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F94F21C8-B257-43D5-8CC9-C8827710B72F}"/>
              </a:ext>
            </a:extLst>
          </p:cNvPr>
          <p:cNvSpPr/>
          <p:nvPr/>
        </p:nvSpPr>
        <p:spPr bwMode="auto">
          <a:xfrm rot="10800000">
            <a:off x="696786" y="7009329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3" name="Gerader Verbinder 55"/>
          <p:cNvCxnSpPr>
            <a:cxnSpLocks/>
          </p:cNvCxnSpPr>
          <p:nvPr/>
        </p:nvCxnSpPr>
        <p:spPr bwMode="auto">
          <a:xfrm>
            <a:off x="796480" y="4384576"/>
            <a:ext cx="8294" cy="102298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e 40">
            <a:extLst>
              <a:ext uri="{FF2B5EF4-FFF2-40B4-BE49-F238E27FC236}">
                <a16:creationId xmlns:a16="http://schemas.microsoft.com/office/drawing/2014/main" id="{59946041-AD76-4337-8DBB-05C6D400A28D}"/>
              </a:ext>
            </a:extLst>
          </p:cNvPr>
          <p:cNvSpPr/>
          <p:nvPr/>
        </p:nvSpPr>
        <p:spPr bwMode="auto">
          <a:xfrm>
            <a:off x="2957133" y="1165974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pic>
        <p:nvPicPr>
          <p:cNvPr id="43" name="Grafik 42">
            <a:extLst>
              <a:ext uri="{FF2B5EF4-FFF2-40B4-BE49-F238E27FC236}">
                <a16:creationId xmlns:a16="http://schemas.microsoft.com/office/drawing/2014/main" id="{9B4C22B4-FCC3-49A0-AA4B-56E8A390B1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702747" y="6544815"/>
            <a:ext cx="1910203" cy="1440000"/>
          </a:xfrm>
          <a:prstGeom prst="rect">
            <a:avLst/>
          </a:prstGeom>
        </p:spPr>
      </p:pic>
      <p:sp>
        <p:nvSpPr>
          <p:cNvPr id="40" name="Textfeld 36">
            <a:extLst>
              <a:ext uri="{FF2B5EF4-FFF2-40B4-BE49-F238E27FC236}">
                <a16:creationId xmlns:a16="http://schemas.microsoft.com/office/drawing/2014/main" id="{9FE3F698-A8D2-4F42-98F6-C8CE2A88E40A}"/>
              </a:ext>
            </a:extLst>
          </p:cNvPr>
          <p:cNvSpPr>
            <a:spLocks/>
          </p:cNvSpPr>
          <p:nvPr/>
        </p:nvSpPr>
        <p:spPr bwMode="auto">
          <a:xfrm rot="5400000">
            <a:off x="8638800" y="3210771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44" name="Textfeld 36">
            <a:extLst>
              <a:ext uri="{FF2B5EF4-FFF2-40B4-BE49-F238E27FC236}">
                <a16:creationId xmlns:a16="http://schemas.microsoft.com/office/drawing/2014/main" id="{125886C2-CECC-4BA7-92D7-464AAB13C6EF}"/>
              </a:ext>
            </a:extLst>
          </p:cNvPr>
          <p:cNvSpPr>
            <a:spLocks/>
          </p:cNvSpPr>
          <p:nvPr/>
        </p:nvSpPr>
        <p:spPr bwMode="auto">
          <a:xfrm rot="16200000">
            <a:off x="385091" y="7229454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45" name="Textfeld 36">
            <a:extLst>
              <a:ext uri="{FF2B5EF4-FFF2-40B4-BE49-F238E27FC236}">
                <a16:creationId xmlns:a16="http://schemas.microsoft.com/office/drawing/2014/main" id="{6A31DBAB-F29D-429E-864D-8997E0CE3868}"/>
              </a:ext>
            </a:extLst>
          </p:cNvPr>
          <p:cNvSpPr>
            <a:spLocks/>
          </p:cNvSpPr>
          <p:nvPr/>
        </p:nvSpPr>
        <p:spPr bwMode="auto">
          <a:xfrm>
            <a:off x="1625959" y="8493781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46" name="Textfeld 36">
            <a:extLst>
              <a:ext uri="{FF2B5EF4-FFF2-40B4-BE49-F238E27FC236}">
                <a16:creationId xmlns:a16="http://schemas.microsoft.com/office/drawing/2014/main" id="{0D55121D-C001-4A19-A0FF-FC0A18F8790A}"/>
              </a:ext>
            </a:extLst>
          </p:cNvPr>
          <p:cNvSpPr>
            <a:spLocks/>
          </p:cNvSpPr>
          <p:nvPr/>
        </p:nvSpPr>
        <p:spPr bwMode="auto">
          <a:xfrm>
            <a:off x="7409952" y="8491332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47" name="Textfeld 36">
            <a:extLst>
              <a:ext uri="{FF2B5EF4-FFF2-40B4-BE49-F238E27FC236}">
                <a16:creationId xmlns:a16="http://schemas.microsoft.com/office/drawing/2014/main" id="{2A575AC4-313D-4202-85A0-907130ABBB36}"/>
              </a:ext>
            </a:extLst>
          </p:cNvPr>
          <p:cNvSpPr>
            <a:spLocks/>
          </p:cNvSpPr>
          <p:nvPr/>
        </p:nvSpPr>
        <p:spPr bwMode="auto">
          <a:xfrm rot="5400000">
            <a:off x="8665587" y="6223834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49" name="Textfeld 36">
            <a:extLst>
              <a:ext uri="{FF2B5EF4-FFF2-40B4-BE49-F238E27FC236}">
                <a16:creationId xmlns:a16="http://schemas.microsoft.com/office/drawing/2014/main" id="{776404C5-23E2-4473-99CB-DE1584659C2F}"/>
              </a:ext>
            </a:extLst>
          </p:cNvPr>
          <p:cNvSpPr>
            <a:spLocks/>
          </p:cNvSpPr>
          <p:nvPr/>
        </p:nvSpPr>
        <p:spPr bwMode="auto">
          <a:xfrm>
            <a:off x="1517205" y="745391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50" name="Textfeld 36">
            <a:extLst>
              <a:ext uri="{FF2B5EF4-FFF2-40B4-BE49-F238E27FC236}">
                <a16:creationId xmlns:a16="http://schemas.microsoft.com/office/drawing/2014/main" id="{FFBF34F1-65A9-4CB3-BF8C-B3D376019CBE}"/>
              </a:ext>
            </a:extLst>
          </p:cNvPr>
          <p:cNvSpPr>
            <a:spLocks/>
          </p:cNvSpPr>
          <p:nvPr/>
        </p:nvSpPr>
        <p:spPr bwMode="auto">
          <a:xfrm>
            <a:off x="7153405" y="762685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pic>
        <p:nvPicPr>
          <p:cNvPr id="52" name="Grafik 51">
            <a:extLst>
              <a:ext uri="{FF2B5EF4-FFF2-40B4-BE49-F238E27FC236}">
                <a16:creationId xmlns:a16="http://schemas.microsoft.com/office/drawing/2014/main" id="{378CEDE5-F933-4FB5-8F19-5585E01C7F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58954" y="9787138"/>
            <a:ext cx="1404000" cy="702000"/>
          </a:xfrm>
          <a:prstGeom prst="rect">
            <a:avLst/>
          </a:prstGeom>
        </p:spPr>
      </p:pic>
      <p:pic>
        <p:nvPicPr>
          <p:cNvPr id="53" name="Grafik 52">
            <a:extLst>
              <a:ext uri="{FF2B5EF4-FFF2-40B4-BE49-F238E27FC236}">
                <a16:creationId xmlns:a16="http://schemas.microsoft.com/office/drawing/2014/main" id="{FBD6938A-51D6-47AF-9B8E-B0A4C00919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7548" y="10087106"/>
            <a:ext cx="1404000" cy="702000"/>
          </a:xfrm>
          <a:prstGeom prst="rect">
            <a:avLst/>
          </a:prstGeom>
        </p:spPr>
      </p:pic>
      <p:pic>
        <p:nvPicPr>
          <p:cNvPr id="54" name="Grafik 53">
            <a:extLst>
              <a:ext uri="{FF2B5EF4-FFF2-40B4-BE49-F238E27FC236}">
                <a16:creationId xmlns:a16="http://schemas.microsoft.com/office/drawing/2014/main" id="{6F99066A-6454-4F42-A10F-A6BE6433BD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66848" y="11608684"/>
            <a:ext cx="1404000" cy="702000"/>
          </a:xfrm>
          <a:prstGeom prst="rect">
            <a:avLst/>
          </a:prstGeom>
        </p:spPr>
      </p:pic>
      <p:pic>
        <p:nvPicPr>
          <p:cNvPr id="55" name="Bild 2">
            <a:extLst>
              <a:ext uri="{FF2B5EF4-FFF2-40B4-BE49-F238E27FC236}">
                <a16:creationId xmlns:a16="http://schemas.microsoft.com/office/drawing/2014/main" id="{A0A2B471-E153-4956-A925-DBC25DFFBC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8105" y="10271436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Bild 2">
            <a:extLst>
              <a:ext uri="{FF2B5EF4-FFF2-40B4-BE49-F238E27FC236}">
                <a16:creationId xmlns:a16="http://schemas.microsoft.com/office/drawing/2014/main" id="{706FE14A-3D5B-4F63-97E2-7DC2505C304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94271" y="8806562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rafik 56">
            <a:extLst>
              <a:ext uri="{FF2B5EF4-FFF2-40B4-BE49-F238E27FC236}">
                <a16:creationId xmlns:a16="http://schemas.microsoft.com/office/drawing/2014/main" id="{59867FC0-6EAB-4B6F-9A4F-71B07F6F324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3304824" y="11182743"/>
            <a:ext cx="1908000" cy="954000"/>
          </a:xfrm>
          <a:prstGeom prst="rect">
            <a:avLst/>
          </a:prstGeom>
        </p:spPr>
      </p:pic>
      <p:sp>
        <p:nvSpPr>
          <p:cNvPr id="48" name="Textfeld 36">
            <a:extLst>
              <a:ext uri="{FF2B5EF4-FFF2-40B4-BE49-F238E27FC236}">
                <a16:creationId xmlns:a16="http://schemas.microsoft.com/office/drawing/2014/main" id="{F1F7919E-96C8-4994-91FE-72A4CDF37449}"/>
              </a:ext>
            </a:extLst>
          </p:cNvPr>
          <p:cNvSpPr>
            <a:spLocks/>
          </p:cNvSpPr>
          <p:nvPr/>
        </p:nvSpPr>
        <p:spPr bwMode="auto">
          <a:xfrm>
            <a:off x="2064296" y="12045030"/>
            <a:ext cx="1260000" cy="41663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Maschinist</a:t>
            </a:r>
            <a:endParaRPr sz="4800" dirty="0"/>
          </a:p>
        </p:txBody>
      </p:sp>
      <p:sp>
        <p:nvSpPr>
          <p:cNvPr id="51" name="Rechteck 50">
            <a:extLst>
              <a:ext uri="{FF2B5EF4-FFF2-40B4-BE49-F238E27FC236}">
                <a16:creationId xmlns:a16="http://schemas.microsoft.com/office/drawing/2014/main" id="{6F3406AD-AC13-46A5-A981-C69F7227F58C}"/>
              </a:ext>
            </a:extLst>
          </p:cNvPr>
          <p:cNvSpPr/>
          <p:nvPr/>
        </p:nvSpPr>
        <p:spPr bwMode="auto">
          <a:xfrm>
            <a:off x="5232648" y="8577665"/>
            <a:ext cx="995255" cy="121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8" name="Gruppieren 57">
            <a:extLst>
              <a:ext uri="{FF2B5EF4-FFF2-40B4-BE49-F238E27FC236}">
                <a16:creationId xmlns:a16="http://schemas.microsoft.com/office/drawing/2014/main" id="{D4338806-8BF9-4B08-90DF-80056A3522C6}"/>
              </a:ext>
            </a:extLst>
          </p:cNvPr>
          <p:cNvGrpSpPr/>
          <p:nvPr/>
        </p:nvGrpSpPr>
        <p:grpSpPr>
          <a:xfrm>
            <a:off x="4635348" y="6472808"/>
            <a:ext cx="1951021" cy="1872208"/>
            <a:chOff x="4563340" y="6742343"/>
            <a:chExt cx="1951021" cy="1872208"/>
          </a:xfrm>
        </p:grpSpPr>
        <p:sp>
          <p:nvSpPr>
            <p:cNvPr id="59" name="Rechteck 58">
              <a:extLst>
                <a:ext uri="{FF2B5EF4-FFF2-40B4-BE49-F238E27FC236}">
                  <a16:creationId xmlns:a16="http://schemas.microsoft.com/office/drawing/2014/main" id="{AF99C5B0-4CB4-4E49-94D7-5B7B45E22D58}"/>
                </a:ext>
              </a:extLst>
            </p:cNvPr>
            <p:cNvSpPr/>
            <p:nvPr/>
          </p:nvSpPr>
          <p:spPr>
            <a:xfrm>
              <a:off x="4635215" y="6742343"/>
              <a:ext cx="1879146" cy="142264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60" name="Grafik 59">
              <a:extLst>
                <a:ext uri="{FF2B5EF4-FFF2-40B4-BE49-F238E27FC236}">
                  <a16:creationId xmlns:a16="http://schemas.microsoft.com/office/drawing/2014/main" id="{1D9E8BAA-6162-45FF-8E02-2C0883C782E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563340" y="7282551"/>
              <a:ext cx="1605412" cy="1332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Pfeil: nach oben 3"/>
          <p:cNvSpPr/>
          <p:nvPr/>
        </p:nvSpPr>
        <p:spPr bwMode="auto">
          <a:xfrm>
            <a:off x="5562219" y="9169908"/>
            <a:ext cx="445770" cy="594360"/>
          </a:xfrm>
          <a:prstGeom prst="up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12" name="Ellipse 11"/>
          <p:cNvSpPr/>
          <p:nvPr/>
        </p:nvSpPr>
        <p:spPr bwMode="auto">
          <a:xfrm>
            <a:off x="5021675" y="1089012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14" name="Rechteck 13"/>
          <p:cNvSpPr/>
          <p:nvPr/>
        </p:nvSpPr>
        <p:spPr bwMode="auto">
          <a:xfrm rot="1781982">
            <a:off x="5287899" y="10592943"/>
            <a:ext cx="62865" cy="17240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15" name="Rechteck 14"/>
          <p:cNvSpPr/>
          <p:nvPr/>
        </p:nvSpPr>
        <p:spPr bwMode="auto">
          <a:xfrm rot="1630980">
            <a:off x="5400770" y="10373392"/>
            <a:ext cx="62865" cy="17240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</p:spPr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16" name="Pfeil: nach oben 15"/>
          <p:cNvSpPr/>
          <p:nvPr/>
        </p:nvSpPr>
        <p:spPr bwMode="auto">
          <a:xfrm rot="1051572">
            <a:off x="5460778" y="10061448"/>
            <a:ext cx="137160" cy="257175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sp>
        <p:nvSpPr>
          <p:cNvPr id="17" name="Rechteck 16"/>
          <p:cNvSpPr/>
          <p:nvPr/>
        </p:nvSpPr>
        <p:spPr bwMode="auto">
          <a:xfrm>
            <a:off x="795528" y="905256"/>
            <a:ext cx="8275320" cy="773315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cxnSp>
        <p:nvCxnSpPr>
          <p:cNvPr id="30" name="Gerader Verbinder 48"/>
          <p:cNvCxnSpPr>
            <a:cxnSpLocks/>
          </p:cNvCxnSpPr>
          <p:nvPr/>
        </p:nvCxnSpPr>
        <p:spPr bwMode="auto">
          <a:xfrm>
            <a:off x="911415" y="6400800"/>
            <a:ext cx="121158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hteck 53"/>
          <p:cNvSpPr/>
          <p:nvPr/>
        </p:nvSpPr>
        <p:spPr bwMode="auto">
          <a:xfrm>
            <a:off x="7022592" y="300895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Maschinist</a:t>
            </a:r>
            <a:endParaRPr dirty="0"/>
          </a:p>
        </p:txBody>
      </p:sp>
      <p:cxnSp>
        <p:nvCxnSpPr>
          <p:cNvPr id="32" name="Gerader Verbinder 46"/>
          <p:cNvCxnSpPr>
            <a:cxnSpLocks/>
          </p:cNvCxnSpPr>
          <p:nvPr/>
        </p:nvCxnSpPr>
        <p:spPr bwMode="auto">
          <a:xfrm flipH="1">
            <a:off x="3954591" y="7754112"/>
            <a:ext cx="1" cy="740664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57"/>
          <p:cNvCxnSpPr>
            <a:cxnSpLocks/>
          </p:cNvCxnSpPr>
          <p:nvPr/>
        </p:nvCxnSpPr>
        <p:spPr bwMode="auto">
          <a:xfrm>
            <a:off x="7595680" y="2204365"/>
            <a:ext cx="1211580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feld 26">
            <a:extLst>
              <a:ext uri="{FF2B5EF4-FFF2-40B4-BE49-F238E27FC236}">
                <a16:creationId xmlns:a16="http://schemas.microsoft.com/office/drawing/2014/main" id="{C56AD7F4-EE6F-4EE2-B142-57FF91015604}"/>
              </a:ext>
            </a:extLst>
          </p:cNvPr>
          <p:cNvSpPr>
            <a:spLocks/>
          </p:cNvSpPr>
          <p:nvPr/>
        </p:nvSpPr>
        <p:spPr bwMode="auto">
          <a:xfrm>
            <a:off x="6053709" y="9449942"/>
            <a:ext cx="1506378" cy="59436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Wohnungstür/ Eingang</a:t>
            </a:r>
            <a:endParaRPr sz="4800" dirty="0"/>
          </a:p>
        </p:txBody>
      </p:sp>
      <p:sp>
        <p:nvSpPr>
          <p:cNvPr id="38" name="Rechteck 53">
            <a:extLst>
              <a:ext uri="{FF2B5EF4-FFF2-40B4-BE49-F238E27FC236}">
                <a16:creationId xmlns:a16="http://schemas.microsoft.com/office/drawing/2014/main" id="{AAB330AA-FA5E-4DC1-A0CA-50563038AB45}"/>
              </a:ext>
            </a:extLst>
          </p:cNvPr>
          <p:cNvSpPr/>
          <p:nvPr/>
        </p:nvSpPr>
        <p:spPr bwMode="auto">
          <a:xfrm>
            <a:off x="791139" y="290022"/>
            <a:ext cx="2048256" cy="3708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dirty="0">
                <a:solidFill>
                  <a:schemeClr val="tx1"/>
                </a:solidFill>
              </a:rPr>
              <a:t>1. OG</a:t>
            </a:r>
            <a:endParaRPr dirty="0"/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7CA4B8CE-299F-4A05-93A6-6276E4FD3F7E}"/>
              </a:ext>
            </a:extLst>
          </p:cNvPr>
          <p:cNvSpPr/>
          <p:nvPr/>
        </p:nvSpPr>
        <p:spPr bwMode="auto">
          <a:xfrm rot="5400000">
            <a:off x="1950019" y="8280802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01313DCD-92FB-43FF-A321-E3439FD27991}"/>
              </a:ext>
            </a:extLst>
          </p:cNvPr>
          <p:cNvSpPr/>
          <p:nvPr/>
        </p:nvSpPr>
        <p:spPr bwMode="auto">
          <a:xfrm rot="5400000">
            <a:off x="7734012" y="8264937"/>
            <a:ext cx="215976" cy="7869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D8637878-DC4C-4542-B09F-37DB06CCFBCF}"/>
              </a:ext>
            </a:extLst>
          </p:cNvPr>
          <p:cNvSpPr/>
          <p:nvPr/>
        </p:nvSpPr>
        <p:spPr bwMode="auto">
          <a:xfrm>
            <a:off x="2957133" y="11659743"/>
            <a:ext cx="220028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de-DE" sz="1350"/>
          </a:p>
        </p:txBody>
      </p:sp>
      <p:pic>
        <p:nvPicPr>
          <p:cNvPr id="29" name="Grafik 28">
            <a:extLst>
              <a:ext uri="{FF2B5EF4-FFF2-40B4-BE49-F238E27FC236}">
                <a16:creationId xmlns:a16="http://schemas.microsoft.com/office/drawing/2014/main" id="{9D816C34-A798-4339-8D3F-3A0E4921C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702747" y="6544815"/>
            <a:ext cx="1910203" cy="1440000"/>
          </a:xfrm>
          <a:prstGeom prst="rect">
            <a:avLst/>
          </a:prstGeom>
        </p:spPr>
      </p:pic>
      <p:sp>
        <p:nvSpPr>
          <p:cNvPr id="28" name="Textfeld 36">
            <a:extLst>
              <a:ext uri="{FF2B5EF4-FFF2-40B4-BE49-F238E27FC236}">
                <a16:creationId xmlns:a16="http://schemas.microsoft.com/office/drawing/2014/main" id="{BF07E92C-C101-4FC4-BA38-C1C60E1F1276}"/>
              </a:ext>
            </a:extLst>
          </p:cNvPr>
          <p:cNvSpPr>
            <a:spLocks/>
          </p:cNvSpPr>
          <p:nvPr/>
        </p:nvSpPr>
        <p:spPr bwMode="auto">
          <a:xfrm>
            <a:off x="1625959" y="8493781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sp>
        <p:nvSpPr>
          <p:cNvPr id="33" name="Textfeld 36">
            <a:extLst>
              <a:ext uri="{FF2B5EF4-FFF2-40B4-BE49-F238E27FC236}">
                <a16:creationId xmlns:a16="http://schemas.microsoft.com/office/drawing/2014/main" id="{C3B31CF4-1A22-43BD-8A93-98B5A1738634}"/>
              </a:ext>
            </a:extLst>
          </p:cNvPr>
          <p:cNvSpPr>
            <a:spLocks/>
          </p:cNvSpPr>
          <p:nvPr/>
        </p:nvSpPr>
        <p:spPr bwMode="auto">
          <a:xfrm>
            <a:off x="7409952" y="8491332"/>
            <a:ext cx="864096" cy="35393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Fenster</a:t>
            </a:r>
            <a:endParaRPr sz="4800" dirty="0"/>
          </a:p>
        </p:txBody>
      </p:sp>
      <p:pic>
        <p:nvPicPr>
          <p:cNvPr id="40" name="Grafik 39">
            <a:extLst>
              <a:ext uri="{FF2B5EF4-FFF2-40B4-BE49-F238E27FC236}">
                <a16:creationId xmlns:a16="http://schemas.microsoft.com/office/drawing/2014/main" id="{CABFF541-1381-4045-830D-07BEF317FB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58954" y="9787138"/>
            <a:ext cx="1404000" cy="702000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5110FBC5-4FD5-48BF-BEC4-7B6955C60F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7548" y="10087106"/>
            <a:ext cx="1404000" cy="702000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A67DE173-13F7-46C0-BC55-D91B8EEE2D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66848" y="11608684"/>
            <a:ext cx="1404000" cy="702000"/>
          </a:xfrm>
          <a:prstGeom prst="rect">
            <a:avLst/>
          </a:prstGeom>
        </p:spPr>
      </p:pic>
      <p:pic>
        <p:nvPicPr>
          <p:cNvPr id="43" name="Bild 2">
            <a:extLst>
              <a:ext uri="{FF2B5EF4-FFF2-40B4-BE49-F238E27FC236}">
                <a16:creationId xmlns:a16="http://schemas.microsoft.com/office/drawing/2014/main" id="{EA47FE57-1515-4064-AAA3-652A6EBAC1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8105" y="10271436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Bild 2">
            <a:extLst>
              <a:ext uri="{FF2B5EF4-FFF2-40B4-BE49-F238E27FC236}">
                <a16:creationId xmlns:a16="http://schemas.microsoft.com/office/drawing/2014/main" id="{C26B7A51-FEB5-4C8C-A94B-7FE00685C5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94271" y="8806562"/>
            <a:ext cx="2816000" cy="158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rafik 44">
            <a:extLst>
              <a:ext uri="{FF2B5EF4-FFF2-40B4-BE49-F238E27FC236}">
                <a16:creationId xmlns:a16="http://schemas.microsoft.com/office/drawing/2014/main" id="{99445264-87F4-406B-93F6-670BAA733AB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3304824" y="11182743"/>
            <a:ext cx="1908000" cy="954000"/>
          </a:xfrm>
          <a:prstGeom prst="rect">
            <a:avLst/>
          </a:prstGeom>
        </p:spPr>
      </p:pic>
      <p:sp>
        <p:nvSpPr>
          <p:cNvPr id="35" name="Textfeld 36">
            <a:extLst>
              <a:ext uri="{FF2B5EF4-FFF2-40B4-BE49-F238E27FC236}">
                <a16:creationId xmlns:a16="http://schemas.microsoft.com/office/drawing/2014/main" id="{F6587106-7D98-4EF3-A356-0F068A0C1BD0}"/>
              </a:ext>
            </a:extLst>
          </p:cNvPr>
          <p:cNvSpPr>
            <a:spLocks/>
          </p:cNvSpPr>
          <p:nvPr/>
        </p:nvSpPr>
        <p:spPr bwMode="auto">
          <a:xfrm>
            <a:off x="2064296" y="12045030"/>
            <a:ext cx="1260000" cy="41663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Maschinist</a:t>
            </a:r>
            <a:endParaRPr sz="4800" dirty="0"/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DADBB08E-3BB4-4183-A06A-D1B7E9C812A4}"/>
              </a:ext>
            </a:extLst>
          </p:cNvPr>
          <p:cNvSpPr/>
          <p:nvPr/>
        </p:nvSpPr>
        <p:spPr bwMode="auto">
          <a:xfrm>
            <a:off x="5232648" y="8577665"/>
            <a:ext cx="995255" cy="121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6" name="Gruppieren 45">
            <a:extLst>
              <a:ext uri="{FF2B5EF4-FFF2-40B4-BE49-F238E27FC236}">
                <a16:creationId xmlns:a16="http://schemas.microsoft.com/office/drawing/2014/main" id="{12316F75-60E0-4FD8-9388-E82F15AF70AA}"/>
              </a:ext>
            </a:extLst>
          </p:cNvPr>
          <p:cNvGrpSpPr/>
          <p:nvPr/>
        </p:nvGrpSpPr>
        <p:grpSpPr>
          <a:xfrm>
            <a:off x="4635348" y="6472808"/>
            <a:ext cx="1951021" cy="1872208"/>
            <a:chOff x="4563340" y="6742343"/>
            <a:chExt cx="1951021" cy="1872208"/>
          </a:xfrm>
        </p:grpSpPr>
        <p:sp>
          <p:nvSpPr>
            <p:cNvPr id="47" name="Rechteck 46">
              <a:extLst>
                <a:ext uri="{FF2B5EF4-FFF2-40B4-BE49-F238E27FC236}">
                  <a16:creationId xmlns:a16="http://schemas.microsoft.com/office/drawing/2014/main" id="{E357F0A4-9715-4A5C-AF43-97FE60D4C6A8}"/>
                </a:ext>
              </a:extLst>
            </p:cNvPr>
            <p:cNvSpPr/>
            <p:nvPr/>
          </p:nvSpPr>
          <p:spPr>
            <a:xfrm>
              <a:off x="4635215" y="6742343"/>
              <a:ext cx="1879146" cy="142264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48" name="Grafik 47">
              <a:extLst>
                <a:ext uri="{FF2B5EF4-FFF2-40B4-BE49-F238E27FC236}">
                  <a16:creationId xmlns:a16="http://schemas.microsoft.com/office/drawing/2014/main" id="{D2C473F1-5C37-4EFC-B24B-78284A49981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4563340" y="7282551"/>
              <a:ext cx="1605412" cy="1332000"/>
            </a:xfrm>
            <a:prstGeom prst="rect">
              <a:avLst/>
            </a:prstGeom>
          </p:spPr>
        </p:pic>
      </p:grpSp>
      <p:sp>
        <p:nvSpPr>
          <p:cNvPr id="49" name="Textfeld 36">
            <a:extLst>
              <a:ext uri="{FF2B5EF4-FFF2-40B4-BE49-F238E27FC236}">
                <a16:creationId xmlns:a16="http://schemas.microsoft.com/office/drawing/2014/main" id="{078949B8-10E8-44A7-86A5-F97DD7AA444B}"/>
              </a:ext>
            </a:extLst>
          </p:cNvPr>
          <p:cNvSpPr>
            <a:spLocks/>
          </p:cNvSpPr>
          <p:nvPr/>
        </p:nvSpPr>
        <p:spPr bwMode="auto">
          <a:xfrm>
            <a:off x="5320284" y="10825946"/>
            <a:ext cx="1308449" cy="58150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  <a:defRPr/>
            </a:pPr>
            <a:r>
              <a:rPr lang="de-DE" dirty="0">
                <a:latin typeface="Calibri"/>
                <a:ea typeface="Calibri"/>
                <a:cs typeface="Arial"/>
              </a:rPr>
              <a:t>Feuerwehr-kraft</a:t>
            </a:r>
            <a:endParaRPr sz="4800" dirty="0"/>
          </a:p>
        </p:txBody>
      </p:sp>
    </p:spTree>
    <p:extLst>
      <p:ext uri="{BB962C8B-B14F-4D97-AF65-F5344CB8AC3E}">
        <p14:creationId xmlns:p14="http://schemas.microsoft.com/office/powerpoint/2010/main" val="975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50</Words>
  <Application>Microsoft Office PowerPoint</Application>
  <DocSecurity>0</DocSecurity>
  <PresentationFormat>A3-Papier (297 x 420 mm)</PresentationFormat>
  <Paragraphs>34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Fabienne Aust</dc:creator>
  <cp:keywords/>
  <dc:description/>
  <cp:lastModifiedBy>Lena Heinemann</cp:lastModifiedBy>
  <cp:revision>32</cp:revision>
  <dcterms:created xsi:type="dcterms:W3CDTF">2021-09-14T07:18:14Z</dcterms:created>
  <dcterms:modified xsi:type="dcterms:W3CDTF">2024-01-31T10:20:00Z</dcterms:modified>
  <cp:category/>
  <dc:identifier/>
  <cp:contentStatus/>
  <dc:language/>
  <cp:version/>
</cp:coreProperties>
</file>