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285" r:id="rId3"/>
    <p:sldId id="288" r:id="rId4"/>
    <p:sldId id="382" r:id="rId5"/>
    <p:sldId id="269" r:id="rId6"/>
    <p:sldId id="391" r:id="rId7"/>
    <p:sldId id="390" r:id="rId8"/>
    <p:sldId id="279" r:id="rId9"/>
    <p:sldId id="286" r:id="rId10"/>
    <p:sldId id="389" r:id="rId11"/>
    <p:sldId id="375" r:id="rId12"/>
    <p:sldId id="388" r:id="rId13"/>
    <p:sldId id="386" r:id="rId14"/>
    <p:sldId id="377" r:id="rId15"/>
    <p:sldId id="387" r:id="rId16"/>
    <p:sldId id="284"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59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F32134-C8F6-EAFD-51B1-3A3E992FC3BA}" name="Fabienne Aust" initials="FA" userId="S::fabienne.aust@uni-luebeck.de::5fec07a4-e746-4361-9a46-812710c6e8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einemann" initials="LH" lastIdx="5" clrIdx="0">
    <p:extLst>
      <p:ext uri="{19B8F6BF-5375-455C-9EA6-DF929625EA0E}">
        <p15:presenceInfo xmlns:p15="http://schemas.microsoft.com/office/powerpoint/2012/main" userId="Lena Heinemann" providerId="None"/>
      </p:ext>
    </p:extLst>
  </p:cmAuthor>
  <p:cmAuthor id="2" name="Maik Holtz" initials="MH" lastIdx="4" clrIdx="1">
    <p:extLst>
      <p:ext uri="{19B8F6BF-5375-455C-9EA6-DF929625EA0E}">
        <p15:presenceInfo xmlns:p15="http://schemas.microsoft.com/office/powerpoint/2012/main" userId="S::maik.holtz@xvertone.onmicrosoft.com::e0330ca8-ba67-4fa1-89ec-bcc4fba8d3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505"/>
    <a:srgbClr val="3C4694"/>
    <a:srgbClr val="636BA1"/>
    <a:srgbClr val="EC3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96340" autoAdjust="0"/>
  </p:normalViewPr>
  <p:slideViewPr>
    <p:cSldViewPr snapToGrid="0">
      <p:cViewPr varScale="1">
        <p:scale>
          <a:sx n="109" d="100"/>
          <a:sy n="109" d="100"/>
        </p:scale>
        <p:origin x="366" y="108"/>
      </p:cViewPr>
      <p:guideLst>
        <p:guide orient="horz" pos="2160"/>
        <p:guide pos="3591"/>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414C99E-05E8-475E-8E76-EF988866DE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4" name="Fußzeilenplatzhalter 3">
            <a:extLst>
              <a:ext uri="{FF2B5EF4-FFF2-40B4-BE49-F238E27FC236}">
                <a16:creationId xmlns:a16="http://schemas.microsoft.com/office/drawing/2014/main" id="{23FD395A-E81D-49C9-B181-62D148E55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A08CEBD-7041-4875-8046-CF145ED5C4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7F9884-27DA-49EB-AFDC-069367912E33}" type="slidenum">
              <a:rPr lang="de-DE" smtClean="0"/>
              <a:t>‹Nr.›</a:t>
            </a:fld>
            <a:endParaRPr lang="de-DE"/>
          </a:p>
        </p:txBody>
      </p:sp>
    </p:spTree>
    <p:extLst>
      <p:ext uri="{BB962C8B-B14F-4D97-AF65-F5344CB8AC3E}">
        <p14:creationId xmlns:p14="http://schemas.microsoft.com/office/powerpoint/2010/main" val="4228816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A3881-6C65-43E2-8757-9561CE1CA5DA}" type="datetimeFigureOut">
              <a:rPr lang="de-DE" smtClean="0"/>
              <a:t>30.01.2024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DDDCD-8B1C-4AFF-BA35-C78DF24DE3BB}" type="slidenum">
              <a:rPr lang="de-DE" smtClean="0"/>
              <a:t>‹Nr.›</a:t>
            </a:fld>
            <a:endParaRPr lang="de-DE"/>
          </a:p>
        </p:txBody>
      </p:sp>
    </p:spTree>
    <p:extLst>
      <p:ext uri="{BB962C8B-B14F-4D97-AF65-F5344CB8AC3E}">
        <p14:creationId xmlns:p14="http://schemas.microsoft.com/office/powerpoint/2010/main" val="61938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Dann starten wir nun mit dem ersten inhaltlichen Modul.</a:t>
            </a:r>
          </a:p>
          <a:p>
            <a:endParaRPr lang="de-DE" dirty="0"/>
          </a:p>
          <a:p>
            <a:r>
              <a:rPr lang="de-DE" dirty="0"/>
              <a:t>Wie bereits erklärt, werden wir das Modul etwas ausführlicher behandeln. Dennoch können wir Ihnen natürlich nicht alle Kommunikationsmodelle und –</a:t>
            </a:r>
            <a:r>
              <a:rPr lang="de-DE" dirty="0" err="1"/>
              <a:t>theorien</a:t>
            </a:r>
            <a:r>
              <a:rPr lang="de-DE" dirty="0"/>
              <a:t> vorstellen. Wir haben uns die Aspekte der Kommunikation herausgesucht, die gerade im Einsatz relevant sind und wollen diese mit Ihnen üben.</a:t>
            </a:r>
          </a:p>
        </p:txBody>
      </p:sp>
      <p:sp>
        <p:nvSpPr>
          <p:cNvPr id="4" name="Foliennummernplatzhalter 3"/>
          <p:cNvSpPr>
            <a:spLocks noGrp="1"/>
          </p:cNvSpPr>
          <p:nvPr>
            <p:ph type="sldNum" sz="quarter" idx="5"/>
          </p:nvPr>
        </p:nvSpPr>
        <p:spPr/>
        <p:txBody>
          <a:bodyPr/>
          <a:lstStyle/>
          <a:p>
            <a:fld id="{6CFDDDCD-8B1C-4AFF-BA35-C78DF24DE3BB}" type="slidenum">
              <a:rPr lang="de-DE" smtClean="0"/>
              <a:t>1</a:t>
            </a:fld>
            <a:endParaRPr lang="de-DE"/>
          </a:p>
        </p:txBody>
      </p:sp>
    </p:spTree>
    <p:extLst>
      <p:ext uri="{BB962C8B-B14F-4D97-AF65-F5344CB8AC3E}">
        <p14:creationId xmlns:p14="http://schemas.microsoft.com/office/powerpoint/2010/main" val="139874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a:t>So sehen die Spielpläne beispielhaft aus:</a:t>
            </a:r>
          </a:p>
          <a:p>
            <a:pPr marL="171450" indent="-171450">
              <a:buFont typeface="Arial" panose="020B0604020202020204" pitchFamily="34" charset="0"/>
              <a:buChar char="•"/>
            </a:pPr>
            <a:r>
              <a:rPr lang="de-DE" noProof="0" dirty="0"/>
              <a:t>Links der </a:t>
            </a:r>
            <a:r>
              <a:rPr lang="de-DE" noProof="0" dirty="0" err="1"/>
              <a:t>ATFü</a:t>
            </a:r>
            <a:r>
              <a:rPr lang="de-DE" noProof="0" dirty="0"/>
              <a:t>, der in die Wohnung vorgeht.</a:t>
            </a:r>
          </a:p>
          <a:p>
            <a:pPr marL="171450" indent="-171450">
              <a:buFont typeface="Arial" panose="020B0604020202020204" pitchFamily="34" charset="0"/>
              <a:buChar char="•"/>
            </a:pPr>
            <a:r>
              <a:rPr lang="de-DE" noProof="0" dirty="0"/>
              <a:t>Daneben erst der GF, der bei der Erkundung um das Gebäude herum gehen kann und deswegen auch die Fenster auf den anderen Seiten des Gebäudes sieht.</a:t>
            </a:r>
          </a:p>
          <a:p>
            <a:pPr marL="171450" indent="-171450">
              <a:buFont typeface="Arial" panose="020B0604020202020204" pitchFamily="34" charset="0"/>
              <a:buChar char="•"/>
            </a:pPr>
            <a:r>
              <a:rPr lang="de-DE" noProof="0" dirty="0"/>
              <a:t>Rechts der </a:t>
            </a:r>
            <a:r>
              <a:rPr lang="de-DE" noProof="0" dirty="0" err="1"/>
              <a:t>Maschi</a:t>
            </a:r>
            <a:r>
              <a:rPr lang="de-DE" noProof="0" dirty="0"/>
              <a:t>, der am Fahrzeug vor dem Gebäude steht und deswegen nur die Frontseite sehen kann.</a:t>
            </a:r>
          </a:p>
          <a:p>
            <a:r>
              <a:rPr lang="de-DE" noProof="0" dirty="0"/>
              <a:t>Hinweis: es gibt verrauchten Raum </a:t>
            </a:r>
          </a:p>
        </p:txBody>
      </p:sp>
      <p:sp>
        <p:nvSpPr>
          <p:cNvPr id="4" name="Foliennummernplatzhalter 3"/>
          <p:cNvSpPr>
            <a:spLocks noGrp="1"/>
          </p:cNvSpPr>
          <p:nvPr>
            <p:ph type="sldNum" sz="quarter" idx="5"/>
          </p:nvPr>
        </p:nvSpPr>
        <p:spPr/>
        <p:txBody>
          <a:bodyPr/>
          <a:lstStyle/>
          <a:p>
            <a:fld id="{6CFDDDCD-8B1C-4AFF-BA35-C78DF24DE3BB}" type="slidenum">
              <a:rPr lang="de-DE" smtClean="0"/>
              <a:t>10</a:t>
            </a:fld>
            <a:endParaRPr lang="de-DE"/>
          </a:p>
        </p:txBody>
      </p:sp>
    </p:spTree>
    <p:extLst>
      <p:ext uri="{BB962C8B-B14F-4D97-AF65-F5344CB8AC3E}">
        <p14:creationId xmlns:p14="http://schemas.microsoft.com/office/powerpoint/2010/main" val="28131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erstes die Teilnehmenden zu Wort kommen lassen, die an der Übung teilgenommen haben. Danach diejenigen, die Beobachtungsbögen ausgefüllt haben.</a:t>
            </a:r>
          </a:p>
          <a:p>
            <a:r>
              <a:rPr lang="de-DE" dirty="0"/>
              <a:t>Die Reflexion sollte auf die Aspekte der Kommunikation konzentriert sein und in die Richtung gelenkt werden.</a:t>
            </a:r>
          </a:p>
          <a:p>
            <a:r>
              <a:rPr lang="de-DE" dirty="0"/>
              <a:t>MUSTERLÖSUNG: Die Teilnehmenden sollen</a:t>
            </a:r>
          </a:p>
          <a:p>
            <a:pPr marL="171450" indent="-171450">
              <a:buFont typeface="Arial" panose="020B0604020202020204" pitchFamily="34" charset="0"/>
              <a:buChar char="•"/>
            </a:pPr>
            <a:r>
              <a:rPr lang="de-DE" dirty="0"/>
              <a:t>Eine angemessene Ausdrucksweise benutzen</a:t>
            </a:r>
          </a:p>
          <a:p>
            <a:pPr marL="171450" indent="-171450">
              <a:buFont typeface="Arial" panose="020B0604020202020204" pitchFamily="34" charset="0"/>
              <a:buChar char="•"/>
            </a:pPr>
            <a:r>
              <a:rPr lang="de-DE" dirty="0"/>
              <a:t>laut und deutlich sprechen</a:t>
            </a:r>
          </a:p>
          <a:p>
            <a:pPr marL="171450" indent="-171450">
              <a:buFont typeface="Arial" panose="020B0604020202020204" pitchFamily="34" charset="0"/>
              <a:buChar char="•"/>
            </a:pPr>
            <a:r>
              <a:rPr lang="de-DE" dirty="0"/>
              <a:t>Zu viel Gerede vermeiden</a:t>
            </a:r>
          </a:p>
          <a:p>
            <a:pPr marL="171450" indent="-171450">
              <a:buFont typeface="Arial" panose="020B0604020202020204" pitchFamily="34" charset="0"/>
              <a:buChar char="•"/>
            </a:pPr>
            <a:r>
              <a:rPr lang="de-DE" dirty="0"/>
              <a:t>Alle wichtigen Informationen vollständig weitergeben</a:t>
            </a:r>
          </a:p>
          <a:p>
            <a:pPr marL="171450" indent="-171450">
              <a:buFont typeface="Arial" panose="020B0604020202020204" pitchFamily="34" charset="0"/>
              <a:buChar char="•"/>
            </a:pPr>
            <a:r>
              <a:rPr lang="de-DE" dirty="0"/>
              <a:t>Sich verständlich ausdrücken</a:t>
            </a:r>
          </a:p>
          <a:p>
            <a:pPr marL="171450" indent="-171450">
              <a:buFont typeface="Arial" panose="020B0604020202020204" pitchFamily="34" charset="0"/>
              <a:buChar char="•"/>
            </a:pPr>
            <a:r>
              <a:rPr lang="de-DE" dirty="0"/>
              <a:t>Missverständnissen entgegenwirken bzw. bemerken, wenn Missverständnisse aufkommen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Sprachliche Standards festlegen und einhalten (z.B. Himmelsrichtungen festlegen und diese zur Orientierung nutzen)</a:t>
            </a:r>
          </a:p>
        </p:txBody>
      </p:sp>
      <p:sp>
        <p:nvSpPr>
          <p:cNvPr id="4" name="Foliennummernplatzhalter 3"/>
          <p:cNvSpPr>
            <a:spLocks noGrp="1"/>
          </p:cNvSpPr>
          <p:nvPr>
            <p:ph type="sldNum" sz="quarter" idx="5"/>
          </p:nvPr>
        </p:nvSpPr>
        <p:spPr/>
        <p:txBody>
          <a:bodyPr/>
          <a:lstStyle/>
          <a:p>
            <a:fld id="{6CFDDDCD-8B1C-4AFF-BA35-C78DF24DE3BB}" type="slidenum">
              <a:rPr lang="de-DE" smtClean="0"/>
              <a:t>11</a:t>
            </a:fld>
            <a:endParaRPr lang="de-DE"/>
          </a:p>
        </p:txBody>
      </p:sp>
    </p:spTree>
    <p:extLst>
      <p:ext uri="{BB962C8B-B14F-4D97-AF65-F5344CB8AC3E}">
        <p14:creationId xmlns:p14="http://schemas.microsoft.com/office/powerpoint/2010/main" val="145570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führen die Übung nun noch einmal durch. Tauschen Sie die Rollen und überlegen Sie sich in der Gruppe, was für Anmerkungen aus der Reflexion Sie umsetzen können, um besser vorgehen zu können.</a:t>
            </a:r>
          </a:p>
        </p:txBody>
      </p:sp>
      <p:sp>
        <p:nvSpPr>
          <p:cNvPr id="4" name="Foliennummernplatzhalter 3"/>
          <p:cNvSpPr>
            <a:spLocks noGrp="1"/>
          </p:cNvSpPr>
          <p:nvPr>
            <p:ph type="sldNum" sz="quarter" idx="5"/>
          </p:nvPr>
        </p:nvSpPr>
        <p:spPr/>
        <p:txBody>
          <a:bodyPr/>
          <a:lstStyle/>
          <a:p>
            <a:fld id="{6CFDDDCD-8B1C-4AFF-BA35-C78DF24DE3BB}" type="slidenum">
              <a:rPr lang="de-DE" smtClean="0"/>
              <a:t>12</a:t>
            </a:fld>
            <a:endParaRPr lang="de-DE"/>
          </a:p>
        </p:txBody>
      </p:sp>
    </p:spTree>
    <p:extLst>
      <p:ext uri="{BB962C8B-B14F-4D97-AF65-F5344CB8AC3E}">
        <p14:creationId xmlns:p14="http://schemas.microsoft.com/office/powerpoint/2010/main" val="166722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erstes die Teilnehmenden zu Wort kommen lassen, die an der Übung teilgenommen haben. Danach diejenigen, die Beobachtungsbögen ausgefüllt haben.</a:t>
            </a:r>
          </a:p>
          <a:p>
            <a:r>
              <a:rPr lang="de-DE" dirty="0"/>
              <a:t>ABGLEICHEN, ob Verbesserungen zur ersten Durchführung eingetreten sind.</a:t>
            </a:r>
          </a:p>
        </p:txBody>
      </p:sp>
      <p:sp>
        <p:nvSpPr>
          <p:cNvPr id="4" name="Foliennummernplatzhalter 3"/>
          <p:cNvSpPr>
            <a:spLocks noGrp="1"/>
          </p:cNvSpPr>
          <p:nvPr>
            <p:ph type="sldNum" sz="quarter" idx="5"/>
          </p:nvPr>
        </p:nvSpPr>
        <p:spPr/>
        <p:txBody>
          <a:bodyPr/>
          <a:lstStyle/>
          <a:p>
            <a:fld id="{6CFDDDCD-8B1C-4AFF-BA35-C78DF24DE3BB}" type="slidenum">
              <a:rPr lang="de-DE" smtClean="0"/>
              <a:t>13</a:t>
            </a:fld>
            <a:endParaRPr lang="de-DE"/>
          </a:p>
        </p:txBody>
      </p:sp>
    </p:spTree>
    <p:extLst>
      <p:ext uri="{BB962C8B-B14F-4D97-AF65-F5344CB8AC3E}">
        <p14:creationId xmlns:p14="http://schemas.microsoft.com/office/powerpoint/2010/main" val="346275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Fallbeispiele werden bitte in 8 Gruppen a 3 Personen bearbeitet. Jede Gruppe bekommt ein Fallbeispiel. Bitte lesen Sie sich die Anweisungen durch, bearbeiten Sie die Aufgaben erst allein und sprechen Sie sich dann in der Kleingruppe ab. Am Ende sammeln wir die Ergebnisse aller Gruppen an der Tafel/Flipcharts/Whiteboard.</a:t>
            </a:r>
          </a:p>
          <a:p>
            <a:r>
              <a:rPr lang="de-DE" dirty="0"/>
              <a:t>8 Tische werden benötigt</a:t>
            </a:r>
          </a:p>
          <a:p>
            <a:r>
              <a:rPr lang="de-DE" dirty="0"/>
              <a:t>Insgesamt 2 Gruppen pro Fallbeispiel (4 Fallbeispiele vorhanden)</a:t>
            </a:r>
          </a:p>
          <a:p>
            <a:endParaRPr lang="de-DE" dirty="0"/>
          </a:p>
          <a:p>
            <a:r>
              <a:rPr lang="de-DE" dirty="0"/>
              <a:t>MUSTERLÖSUNGEN:</a:t>
            </a:r>
          </a:p>
          <a:p>
            <a:endParaRPr lang="de-DE" dirty="0"/>
          </a:p>
          <a:p>
            <a:r>
              <a:rPr lang="de-DE" dirty="0"/>
              <a:t>Brand im Industriegebiet</a:t>
            </a:r>
          </a:p>
          <a:p>
            <a:pPr>
              <a:lnSpc>
                <a:spcPct val="107000"/>
              </a:lnSpc>
              <a:spcAft>
                <a:spcPts val="800"/>
              </a:spcAft>
            </a:pPr>
            <a:r>
              <a:rPr lang="de-DE" sz="1800" dirty="0">
                <a:effectLst/>
                <a:latin typeface="Calibri" panose="020F0502020204030204" pitchFamily="34" charset="0"/>
                <a:ea typeface="Calibri" panose="020F0502020204030204" pitchFamily="34" charset="0"/>
              </a:rPr>
              <a:t>Was lief gut?</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MAYDAY-Lage abgegeben, als Truppführer vom Trupp getrennt wurde</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Der Rückzug wurde angetreten als die Situation gefährlich wurde</a:t>
            </a:r>
          </a:p>
          <a:p>
            <a:pPr>
              <a:lnSpc>
                <a:spcPct val="107000"/>
              </a:lnSpc>
              <a:spcAft>
                <a:spcPts val="800"/>
              </a:spcAft>
            </a:pPr>
            <a:r>
              <a:rPr lang="de-DE" sz="1800" dirty="0">
                <a:effectLst/>
                <a:latin typeface="Calibri" panose="020F0502020204030204" pitchFamily="34" charset="0"/>
                <a:ea typeface="Calibri" panose="020F050202020403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rPr>
              <a:t>Was lief falsch?</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Position bei der MAYDAY-Lage nicht angegeben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Es fehlte die Rückmeldung an den Sicherheitstrupp, dass der vermisste Kamerad den Ausweg doch noch gefunden hat</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Trupp trennt sich</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Keine Nachfrage des Maschinisten nach genaueren Informationen</a:t>
            </a:r>
          </a:p>
          <a:p>
            <a:pPr>
              <a:lnSpc>
                <a:spcPct val="107000"/>
              </a:lnSpc>
              <a:spcAft>
                <a:spcPts val="800"/>
              </a:spcAft>
            </a:pPr>
            <a:r>
              <a:rPr lang="de-DE" sz="1800" dirty="0">
                <a:effectLst/>
                <a:latin typeface="Calibri" panose="020F0502020204030204" pitchFamily="34" charset="0"/>
                <a:ea typeface="Calibri" panose="020F050202020403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rPr>
              <a:t>Wie hätte es besser gemacht werden können?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vollständige Kommunikation während des Vorgehens und der Mayday-Lage, d.h. genaue Position mit angeben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bei Veränderung der Gefahrenlage dieses an alle relevanten Personen melden</a:t>
            </a:r>
          </a:p>
          <a:p>
            <a:endParaRPr lang="de-DE" dirty="0"/>
          </a:p>
          <a:p>
            <a:endParaRPr lang="de-DE" dirty="0"/>
          </a:p>
          <a:p>
            <a:r>
              <a:rPr lang="de-DE" dirty="0"/>
              <a:t>Brand in einer Wohnsiedlung</a:t>
            </a:r>
          </a:p>
          <a:p>
            <a:pPr>
              <a:lnSpc>
                <a:spcPct val="107000"/>
              </a:lnSpc>
              <a:spcAft>
                <a:spcPts val="800"/>
              </a:spcAft>
            </a:pPr>
            <a:r>
              <a:rPr lang="de-DE" sz="1800" dirty="0">
                <a:effectLst/>
                <a:latin typeface="Calibri" panose="020F0502020204030204" pitchFamily="34" charset="0"/>
                <a:ea typeface="Calibri" panose="020F0502020204030204" pitchFamily="34" charset="0"/>
              </a:rPr>
              <a:t>Was lief gut?</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Die Einsatzstelle war gut abgesperrt</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Es waren ausreichend Einsatzkräfte vor Ort</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Viele Informationen waren vorhanden</a:t>
            </a:r>
          </a:p>
          <a:p>
            <a:pPr>
              <a:lnSpc>
                <a:spcPct val="107000"/>
              </a:lnSpc>
              <a:spcAft>
                <a:spcPts val="800"/>
              </a:spcAft>
            </a:pPr>
            <a:r>
              <a:rPr lang="de-DE" sz="1800" dirty="0">
                <a:effectLst/>
                <a:latin typeface="Calibri" panose="020F0502020204030204" pitchFamily="34" charset="0"/>
                <a:ea typeface="Calibri" panose="020F050202020403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rPr>
              <a:t>Was lief falsch?</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Nicht relevante Informationen werden weitergegeben, was zu Überforderung führt</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Informationen werden unstrukturiert und zu unpassenden Zeiten weitergegeben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Aufgaben waren nicht eindeutig und nicht angemessen verteilt, obwohl genügend Personal zur Verfügung stand</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Überforderung des Gruppenführers</a:t>
            </a:r>
          </a:p>
          <a:p>
            <a:pPr>
              <a:lnSpc>
                <a:spcPct val="107000"/>
              </a:lnSpc>
              <a:spcAft>
                <a:spcPts val="800"/>
              </a:spcAft>
            </a:pPr>
            <a:r>
              <a:rPr lang="de-DE" sz="1800" dirty="0">
                <a:effectLst/>
                <a:latin typeface="Calibri" panose="020F0502020204030204" pitchFamily="34" charset="0"/>
                <a:ea typeface="Calibri" panose="020F050202020403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rPr>
              <a:t>Wie hätte es besser gemacht werden können?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Informationen besser priorisieren, gegebenenfalls aussortieren und strukturierter weitergeben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Aufgaben angemessener auf die vorhandenen Einsatzkräfte verteilen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Evtl. weiträumiger absperren</a:t>
            </a:r>
          </a:p>
          <a:p>
            <a:endParaRPr lang="de-DE" dirty="0"/>
          </a:p>
          <a:p>
            <a:endParaRPr lang="de-DE" dirty="0"/>
          </a:p>
          <a:p>
            <a:r>
              <a:rPr lang="de-DE" dirty="0"/>
              <a:t>Brand im Einfamilienhaus</a:t>
            </a:r>
          </a:p>
          <a:p>
            <a:pPr>
              <a:lnSpc>
                <a:spcPct val="107000"/>
              </a:lnSpc>
              <a:spcAft>
                <a:spcPts val="800"/>
              </a:spcAft>
            </a:pPr>
            <a:r>
              <a:rPr lang="de-DE" sz="1800" dirty="0">
                <a:effectLst/>
                <a:latin typeface="Calibri" panose="020F0502020204030204" pitchFamily="34" charset="0"/>
                <a:ea typeface="Calibri" panose="020F0502020204030204" pitchFamily="34" charset="0"/>
              </a:rPr>
              <a:t>Was lief gut?</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Absprache zwischen den Wehren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Einsatz von Zeichensprache bei großer Distanz</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Bei der Zeichensprache Adressat eindeutig angesehen</a:t>
            </a:r>
          </a:p>
          <a:p>
            <a:pPr>
              <a:lnSpc>
                <a:spcPct val="107000"/>
              </a:lnSpc>
              <a:spcAft>
                <a:spcPts val="800"/>
              </a:spcAft>
            </a:pPr>
            <a:r>
              <a:rPr lang="de-DE" sz="1800" dirty="0">
                <a:effectLst/>
                <a:latin typeface="Calibri" panose="020F0502020204030204" pitchFamily="34" charset="0"/>
                <a:ea typeface="Calibri" panose="020F050202020403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rPr>
              <a:t>Was lief falsch?</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Missverständnis durch uneindeutige Zeichensprache</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Keine Gegenprüfung der Information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(Einfordern der) Bestätigung der Information </a:t>
            </a:r>
          </a:p>
          <a:p>
            <a:pPr>
              <a:lnSpc>
                <a:spcPct val="107000"/>
              </a:lnSpc>
              <a:spcAft>
                <a:spcPts val="800"/>
              </a:spcAft>
            </a:pPr>
            <a:r>
              <a:rPr lang="de-DE" sz="1800" dirty="0">
                <a:effectLst/>
                <a:latin typeface="Calibri" panose="020F0502020204030204" pitchFamily="34" charset="0"/>
                <a:ea typeface="Calibri" panose="020F050202020403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rPr>
              <a:t>Wie hätte es besser gemacht werden können?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Eindeutigere Zeichensprache nutzen und zusätzlich verbale Bestätigung nutzen und einfordern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Einführung von standardisierten Zeichen </a:t>
            </a:r>
          </a:p>
          <a:p>
            <a:endParaRPr lang="de-DE" dirty="0"/>
          </a:p>
          <a:p>
            <a:endParaRPr lang="de-DE" dirty="0"/>
          </a:p>
          <a:p>
            <a:r>
              <a:rPr lang="de-DE" dirty="0"/>
              <a:t>Technische Hilfeleistung an einer Straßenbahn</a:t>
            </a:r>
          </a:p>
          <a:p>
            <a:pPr>
              <a:lnSpc>
                <a:spcPct val="107000"/>
              </a:lnSpc>
              <a:spcAft>
                <a:spcPts val="800"/>
              </a:spcAft>
            </a:pPr>
            <a:r>
              <a:rPr lang="de-DE" sz="1800" dirty="0">
                <a:effectLst/>
                <a:latin typeface="Calibri" panose="020F0502020204030204" pitchFamily="34" charset="0"/>
                <a:ea typeface="Calibri" panose="020F0502020204030204" pitchFamily="34" charset="0"/>
              </a:rPr>
              <a:t>Was lief gut?</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Lagebericht an die Kollegen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Schnelles Vorgehen bei Menschenrettung</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Zurückrufen des Trupps</a:t>
            </a:r>
          </a:p>
          <a:p>
            <a:pPr>
              <a:lnSpc>
                <a:spcPct val="107000"/>
              </a:lnSpc>
              <a:spcAft>
                <a:spcPts val="800"/>
              </a:spcAft>
            </a:pPr>
            <a:r>
              <a:rPr lang="de-DE" sz="1800" dirty="0">
                <a:effectLst/>
                <a:latin typeface="Calibri" panose="020F0502020204030204" pitchFamily="34" charset="0"/>
                <a:ea typeface="Calibri" panose="020F0502020204030204" pitchFamily="34" charset="0"/>
              </a:rPr>
              <a:t>Was lief falsch?</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Keine oder zu späte Absprache mit anderen Beteiligten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Keine Rückversicherung vor Betreten der Bahn und dadurch keine Nutzung des Expertenwissens der Bahnmitarbeitenden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Keine Kommunikation mit allen gemeinsam über den Einsatzplan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Kein festgelegter Einsatzleiter, bei dem alle Informationen zusammenliefen </a:t>
            </a:r>
          </a:p>
          <a:p>
            <a:pPr>
              <a:lnSpc>
                <a:spcPct val="107000"/>
              </a:lnSpc>
              <a:spcAft>
                <a:spcPts val="800"/>
              </a:spcAft>
            </a:pPr>
            <a:r>
              <a:rPr lang="de-DE" sz="1800" dirty="0">
                <a:effectLst/>
                <a:latin typeface="Calibri" panose="020F0502020204030204" pitchFamily="34" charset="0"/>
                <a:ea typeface="Calibri" panose="020F0502020204030204" pitchFamily="34" charset="0"/>
              </a:rPr>
              <a:t>Wie hätte es besser gemacht werden können?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Vorher mit allen Beteiligten gemeinsam über die Einsatzsituation und das beste Vorgehen absprechen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Rückversicherung bzw. Ankündigung bevor ein wichtiger, potenziell gefährlicher Schritt durchgeführt wird</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rPr>
              <a:t>Ggf. von Anfang an mehr Material für die Rettung der eingeklemmten Person mitnehmen</a:t>
            </a:r>
          </a:p>
          <a:p>
            <a:endParaRPr lang="de-DE" dirty="0"/>
          </a:p>
        </p:txBody>
      </p:sp>
      <p:sp>
        <p:nvSpPr>
          <p:cNvPr id="4" name="Foliennummernplatzhalter 3"/>
          <p:cNvSpPr>
            <a:spLocks noGrp="1"/>
          </p:cNvSpPr>
          <p:nvPr>
            <p:ph type="sldNum" sz="quarter" idx="5"/>
          </p:nvPr>
        </p:nvSpPr>
        <p:spPr/>
        <p:txBody>
          <a:bodyPr/>
          <a:lstStyle/>
          <a:p>
            <a:fld id="{6CFDDDCD-8B1C-4AFF-BA35-C78DF24DE3BB}" type="slidenum">
              <a:rPr lang="de-DE" smtClean="0"/>
              <a:t>14</a:t>
            </a:fld>
            <a:endParaRPr lang="de-DE"/>
          </a:p>
        </p:txBody>
      </p:sp>
    </p:spTree>
    <p:extLst>
      <p:ext uri="{BB962C8B-B14F-4D97-AF65-F5344CB8AC3E}">
        <p14:creationId xmlns:p14="http://schemas.microsoft.com/office/powerpoint/2010/main" val="1755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Nun schauen wir noch einmal auf das Sender-Empfänger-Modell vom Anfang. Welche Beispiele für Störquellen fallen Ihnen ein, die wir im Laufe des Moduls besprochen haben?</a:t>
            </a:r>
          </a:p>
        </p:txBody>
      </p:sp>
      <p:sp>
        <p:nvSpPr>
          <p:cNvPr id="4" name="Foliennummernplatzhalter 3"/>
          <p:cNvSpPr>
            <a:spLocks noGrp="1"/>
          </p:cNvSpPr>
          <p:nvPr>
            <p:ph type="sldNum" sz="quarter" idx="5"/>
          </p:nvPr>
        </p:nvSpPr>
        <p:spPr/>
        <p:txBody>
          <a:bodyPr/>
          <a:lstStyle/>
          <a:p>
            <a:fld id="{6CFDDDCD-8B1C-4AFF-BA35-C78DF24DE3BB}" type="slidenum">
              <a:rPr lang="de-DE" smtClean="0"/>
              <a:t>15</a:t>
            </a:fld>
            <a:endParaRPr lang="de-DE"/>
          </a:p>
        </p:txBody>
      </p:sp>
    </p:spTree>
    <p:extLst>
      <p:ext uri="{BB962C8B-B14F-4D97-AF65-F5344CB8AC3E}">
        <p14:creationId xmlns:p14="http://schemas.microsoft.com/office/powerpoint/2010/main" val="383170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haben für Sie einen Ordner angelegt, in dem alle Infos für sich abgeheftet werden. Am Anfang des Ordners ist eine Seite eingefügt, auf der Sie festhalten können, welche 3 Aspekte Sie in diesem Modul am Wichtigsten und Interessantesten fanden. Es können auch Kleinigkeiten sein. Bitte notieren Sie sich einfach Ihre 3 </a:t>
            </a:r>
            <a:r>
              <a:rPr lang="de-DE"/>
              <a:t>Aspekte.</a:t>
            </a:r>
            <a:endParaRPr lang="de-DE" dirty="0"/>
          </a:p>
        </p:txBody>
      </p:sp>
      <p:sp>
        <p:nvSpPr>
          <p:cNvPr id="4" name="Foliennummernplatzhalter 3"/>
          <p:cNvSpPr>
            <a:spLocks noGrp="1"/>
          </p:cNvSpPr>
          <p:nvPr>
            <p:ph type="sldNum" sz="quarter" idx="5"/>
          </p:nvPr>
        </p:nvSpPr>
        <p:spPr/>
        <p:txBody>
          <a:bodyPr/>
          <a:lstStyle/>
          <a:p>
            <a:fld id="{6CFDDDCD-8B1C-4AFF-BA35-C78DF24DE3BB}" type="slidenum">
              <a:rPr lang="de-DE" smtClean="0"/>
              <a:t>16</a:t>
            </a:fld>
            <a:endParaRPr lang="de-DE"/>
          </a:p>
        </p:txBody>
      </p:sp>
    </p:spTree>
    <p:extLst>
      <p:ext uri="{BB962C8B-B14F-4D97-AF65-F5344CB8AC3E}">
        <p14:creationId xmlns:p14="http://schemas.microsoft.com/office/powerpoint/2010/main" val="147717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Zunächst einmal: warum ist Kommunikation so wichtig? Dieser Auszug aus einem Unfallbericht verdeutlicht was für dramatische Folgen es haben kann, wenn Informationen uneindeutig sind oder sogar nicht vollständig. </a:t>
            </a:r>
          </a:p>
          <a:p>
            <a:endParaRPr lang="de-DE" dirty="0"/>
          </a:p>
          <a:p>
            <a:pPr algn="l"/>
            <a:r>
              <a:rPr lang="de-DE" dirty="0"/>
              <a:t>Der Unfall ereignete sich im Dezember 2005 in Tübingen in einem Gewerbegebäude. </a:t>
            </a:r>
            <a:r>
              <a:rPr lang="de-DE" sz="1800" b="0" i="0" u="none" strike="noStrike" baseline="0" dirty="0">
                <a:latin typeface="Arial" panose="020B0604020202020204" pitchFamily="34" charset="0"/>
              </a:rPr>
              <a:t>Dort kam es zu einer Notfallsituation. Der Trupp hatte keine Atemluft mehr, seine Angriffsleitung war geplatzt und sein Rückzugsweg</a:t>
            </a:r>
          </a:p>
          <a:p>
            <a:pPr algn="l"/>
            <a:r>
              <a:rPr lang="de-DE" sz="1800" b="0" i="0" u="none" strike="noStrike" baseline="0" dirty="0">
                <a:latin typeface="Arial" panose="020B0604020202020204" pitchFamily="34" charset="0"/>
              </a:rPr>
              <a:t>war in Folge des Durchbrennens einer Wand zwischen der Treppe und einer Nutzungseinheit im Obergeschoss nicht mehr begehbar. Der Trupp setzte die Notfallmeldung „MAYDAY“ ab. Allerdings wurde bereits im Verlauf des Einsatzes wenig kommuniziert. So wurden keine Informationen über den Aufenthaltsort gegeben und keine Informationen über das Vorgehen des Angriffstrupps. </a:t>
            </a:r>
          </a:p>
          <a:p>
            <a:pPr algn="l"/>
            <a:r>
              <a:rPr lang="de-DE" sz="1800" b="0" i="0" u="none" strike="noStrike" baseline="0" dirty="0">
                <a:latin typeface="Arial" panose="020B0604020202020204" pitchFamily="34" charset="0"/>
              </a:rPr>
              <a:t>Die vorgehenden Sicherheits- bzw. Rettungstrupps*) fanden die beiden Feuerwehrangehörigen leblos im Dachgeschoss vor. Jede medizinische Hilfe kam zu spät.</a:t>
            </a:r>
          </a:p>
          <a:p>
            <a:pPr algn="l"/>
            <a:endParaRPr lang="de-DE" sz="1800" b="0" i="0" u="none" strike="noStrike" baseline="0" dirty="0">
              <a:latin typeface="Arial" panose="020B0604020202020204" pitchFamily="34" charset="0"/>
            </a:endParaRPr>
          </a:p>
          <a:p>
            <a:pPr algn="l"/>
            <a:r>
              <a:rPr lang="de-DE" dirty="0"/>
              <a:t>Deswegen ist es wichtig, dass Sie schon in der Ausbildung Techniken lernen, die die Kommunikation vereinfachen oder verbessern.</a:t>
            </a:r>
          </a:p>
        </p:txBody>
      </p:sp>
      <p:sp>
        <p:nvSpPr>
          <p:cNvPr id="4" name="Foliennummernplatzhalter 3"/>
          <p:cNvSpPr>
            <a:spLocks noGrp="1"/>
          </p:cNvSpPr>
          <p:nvPr>
            <p:ph type="sldNum" sz="quarter" idx="5"/>
          </p:nvPr>
        </p:nvSpPr>
        <p:spPr/>
        <p:txBody>
          <a:bodyPr/>
          <a:lstStyle/>
          <a:p>
            <a:fld id="{6CFDDDCD-8B1C-4AFF-BA35-C78DF24DE3BB}" type="slidenum">
              <a:rPr lang="de-DE" smtClean="0"/>
              <a:t>2</a:t>
            </a:fld>
            <a:endParaRPr lang="de-DE"/>
          </a:p>
        </p:txBody>
      </p:sp>
    </p:spTree>
    <p:extLst>
      <p:ext uri="{BB962C8B-B14F-4D97-AF65-F5344CB8AC3E}">
        <p14:creationId xmlns:p14="http://schemas.microsoft.com/office/powerpoint/2010/main" val="179026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ein kurzer Ausblick in das Modul.</a:t>
            </a:r>
          </a:p>
          <a:p>
            <a:endParaRPr lang="de-DE" dirty="0"/>
          </a:p>
          <a:p>
            <a:r>
              <a:rPr lang="de-DE" dirty="0"/>
              <a:t>In allen Modulen werden wir Ihnen zu Beginn sagen welche Ziele wir für diese Einheit haben. Das soll auch als Unterstützung für Sie dienen, sodass Sie sehen was besonders relevant für Sie ist. </a:t>
            </a:r>
          </a:p>
          <a:p>
            <a:endParaRPr lang="de-DE" dirty="0"/>
          </a:p>
          <a:p>
            <a:r>
              <a:rPr lang="de-DE" dirty="0"/>
              <a:t>Heute werden wir Ihnen kurz das sogenannte Sender-Empfänger-Modell vorstellen und anschließend eine Übung mit Ihnen machen. Am Ende haben wir einige Fallbeispiele vorbereitet, die in Kleingruppen bearbeitet werden können.</a:t>
            </a:r>
          </a:p>
        </p:txBody>
      </p:sp>
      <p:sp>
        <p:nvSpPr>
          <p:cNvPr id="4" name="Foliennummernplatzhalter 3"/>
          <p:cNvSpPr>
            <a:spLocks noGrp="1"/>
          </p:cNvSpPr>
          <p:nvPr>
            <p:ph type="sldNum" sz="quarter" idx="5"/>
          </p:nvPr>
        </p:nvSpPr>
        <p:spPr/>
        <p:txBody>
          <a:bodyPr/>
          <a:lstStyle/>
          <a:p>
            <a:fld id="{6CFDDDCD-8B1C-4AFF-BA35-C78DF24DE3BB}" type="slidenum">
              <a:rPr lang="de-DE" smtClean="0"/>
              <a:t>3</a:t>
            </a:fld>
            <a:endParaRPr lang="de-DE"/>
          </a:p>
        </p:txBody>
      </p:sp>
    </p:spTree>
    <p:extLst>
      <p:ext uri="{BB962C8B-B14F-4D97-AF65-F5344CB8AC3E}">
        <p14:creationId xmlns:p14="http://schemas.microsoft.com/office/powerpoint/2010/main" val="319538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Doch zunächst berichten Sie uns gerne von Ihren Erfahrungen aus vergangenen Einsätzen </a:t>
            </a:r>
            <a:r>
              <a:rPr lang="de-DE"/>
              <a:t>oder Einsatzübungen. </a:t>
            </a:r>
            <a:r>
              <a:rPr lang="de-DE" dirty="0"/>
              <a:t>Gab es Situationen, die mit dem Thema Kommunikation zu tun hatten?</a:t>
            </a:r>
          </a:p>
          <a:p>
            <a:endParaRPr lang="de-DE" dirty="0"/>
          </a:p>
          <a:p>
            <a:r>
              <a:rPr lang="de-DE" dirty="0"/>
              <a:t>ERFAHRUNGEN SAMMELN UND BESPRECHEN</a:t>
            </a:r>
          </a:p>
          <a:p>
            <a:endParaRPr lang="de-DE" dirty="0"/>
          </a:p>
        </p:txBody>
      </p:sp>
      <p:sp>
        <p:nvSpPr>
          <p:cNvPr id="4" name="Foliennummernplatzhalter 3"/>
          <p:cNvSpPr>
            <a:spLocks noGrp="1"/>
          </p:cNvSpPr>
          <p:nvPr>
            <p:ph type="sldNum" sz="quarter" idx="5"/>
          </p:nvPr>
        </p:nvSpPr>
        <p:spPr/>
        <p:txBody>
          <a:bodyPr/>
          <a:lstStyle/>
          <a:p>
            <a:fld id="{6CFDDDCD-8B1C-4AFF-BA35-C78DF24DE3BB}" type="slidenum">
              <a:rPr lang="de-DE" smtClean="0"/>
              <a:t>4</a:t>
            </a:fld>
            <a:endParaRPr lang="de-DE"/>
          </a:p>
        </p:txBody>
      </p:sp>
    </p:spTree>
    <p:extLst>
      <p:ext uri="{BB962C8B-B14F-4D97-AF65-F5344CB8AC3E}">
        <p14:creationId xmlns:p14="http://schemas.microsoft.com/office/powerpoint/2010/main" val="297222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Sie die Ziele für das Modul sehen. </a:t>
            </a:r>
          </a:p>
          <a:p>
            <a:endParaRPr lang="de-DE" dirty="0"/>
          </a:p>
          <a:p>
            <a:r>
              <a:rPr lang="de-DE"/>
              <a:t>LERNZIELE </a:t>
            </a:r>
            <a:r>
              <a:rPr lang="de-DE" dirty="0"/>
              <a:t>kurz vorstellen</a:t>
            </a:r>
          </a:p>
        </p:txBody>
      </p:sp>
      <p:sp>
        <p:nvSpPr>
          <p:cNvPr id="4" name="Foliennummernplatzhalter 3"/>
          <p:cNvSpPr>
            <a:spLocks noGrp="1"/>
          </p:cNvSpPr>
          <p:nvPr>
            <p:ph type="sldNum" sz="quarter" idx="5"/>
          </p:nvPr>
        </p:nvSpPr>
        <p:spPr/>
        <p:txBody>
          <a:bodyPr/>
          <a:lstStyle/>
          <a:p>
            <a:fld id="{6CFDDDCD-8B1C-4AFF-BA35-C78DF24DE3BB}" type="slidenum">
              <a:rPr lang="de-DE" smtClean="0"/>
              <a:t>5</a:t>
            </a:fld>
            <a:endParaRPr lang="de-DE"/>
          </a:p>
        </p:txBody>
      </p:sp>
    </p:spTree>
    <p:extLst>
      <p:ext uri="{BB962C8B-B14F-4D97-AF65-F5344CB8AC3E}">
        <p14:creationId xmlns:p14="http://schemas.microsoft.com/office/powerpoint/2010/main" val="392902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Modell zeigt, dass Kommunikation auf vielen Ebenen stattfindet.</a:t>
            </a:r>
          </a:p>
          <a:p>
            <a:pPr marL="457200" indent="-457200">
              <a:buAutoNum type="arabicParenR"/>
            </a:pPr>
            <a:r>
              <a:rPr lang="de-DE" dirty="0"/>
              <a:t>Informationstransfer: Hier stehen verschiedene Kommunikationskanäle im Mittelpunkt. Damit sind verschiedene Wege gemeint, über die Informationen übertragen werden können, und die Inhalte, die weitergegeben werden. Beispiele für diese Ebene sind direkte Ansprache, Mail, Funk oder auch Mimik und Gestik.</a:t>
            </a:r>
          </a:p>
          <a:p>
            <a:pPr marL="457200" indent="-457200">
              <a:buFont typeface="Arial" panose="020B0604020202020204" pitchFamily="34" charset="0"/>
              <a:buAutoNum type="arabicParenR"/>
            </a:pPr>
            <a:r>
              <a:rPr lang="de-DE" dirty="0"/>
              <a:t>Verstehen und Interpretieren: Hier geht es darum, dass empfangene Informationen auch richtig interpretiert und verstanden werden sollten. Jeder hat es bestimmt schonmal erlebt, dass jemand Informationen ganz anders verstanden hat als man selbst. Genau in solchen Fällen, treten dann meist Missverständnisse auf. </a:t>
            </a:r>
          </a:p>
          <a:p>
            <a:pPr marL="457200" indent="-457200">
              <a:buFont typeface="Arial" panose="020B0604020202020204" pitchFamily="34" charset="0"/>
              <a:buAutoNum type="arabicParenR"/>
            </a:pPr>
            <a:r>
              <a:rPr lang="de-DE" dirty="0"/>
              <a:t>Organisationaler Rahmen, Kontext: Hierbei geht es darum, dass Möglichkeiten für den Austausch gegeben werden. Die Voraussetzungen sollten von der Organisation, in diesem Fall der Feuerwehr, geschaffen werden. Dabei geht es z.B. um die Bereitstellung eines Raumes oder zeitlicher Kapazitäten. Das könnte beispielsweise in Debriefings nach den Einsätzen eine wichtige Rolle spielen. </a:t>
            </a:r>
          </a:p>
        </p:txBody>
      </p:sp>
      <p:sp>
        <p:nvSpPr>
          <p:cNvPr id="4" name="Foliennummernplatzhalter 3"/>
          <p:cNvSpPr>
            <a:spLocks noGrp="1"/>
          </p:cNvSpPr>
          <p:nvPr>
            <p:ph type="sldNum" sz="quarter" idx="5"/>
          </p:nvPr>
        </p:nvSpPr>
        <p:spPr/>
        <p:txBody>
          <a:bodyPr/>
          <a:lstStyle/>
          <a:p>
            <a:fld id="{6CFDDDCD-8B1C-4AFF-BA35-C78DF24DE3BB}" type="slidenum">
              <a:rPr lang="de-DE" smtClean="0"/>
              <a:t>6</a:t>
            </a:fld>
            <a:endParaRPr lang="de-DE"/>
          </a:p>
        </p:txBody>
      </p:sp>
    </p:spTree>
    <p:extLst>
      <p:ext uri="{BB962C8B-B14F-4D97-AF65-F5344CB8AC3E}">
        <p14:creationId xmlns:p14="http://schemas.microsoft.com/office/powerpoint/2010/main" val="2013425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sind die Informationen, die zur Folie davor erzählt wurden nochmal zusammengefasst)</a:t>
            </a:r>
          </a:p>
        </p:txBody>
      </p:sp>
      <p:sp>
        <p:nvSpPr>
          <p:cNvPr id="4" name="Foliennummernplatzhalter 3"/>
          <p:cNvSpPr>
            <a:spLocks noGrp="1"/>
          </p:cNvSpPr>
          <p:nvPr>
            <p:ph type="sldNum" sz="quarter" idx="5"/>
          </p:nvPr>
        </p:nvSpPr>
        <p:spPr/>
        <p:txBody>
          <a:bodyPr/>
          <a:lstStyle/>
          <a:p>
            <a:fld id="{6CFDDDCD-8B1C-4AFF-BA35-C78DF24DE3BB}" type="slidenum">
              <a:rPr lang="de-DE" smtClean="0"/>
              <a:t>7</a:t>
            </a:fld>
            <a:endParaRPr lang="de-DE"/>
          </a:p>
        </p:txBody>
      </p:sp>
    </p:spTree>
    <p:extLst>
      <p:ext uri="{BB962C8B-B14F-4D97-AF65-F5344CB8AC3E}">
        <p14:creationId xmlns:p14="http://schemas.microsoft.com/office/powerpoint/2010/main" val="424503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Modell wollen wir heute gerne im Laufe der Einheit gemeinsam mit Ihnen füllen. Deswegen folgt eine kurze Einleitung. Im Laufe des Moduls können Sie dann immer wenn Ihnen was Passendes zu dem Modell einfällt, diese Idee notieren. Am Ende des Moduls werden wir dann dieses Modell weiter füllen können.</a:t>
            </a:r>
          </a:p>
          <a:p>
            <a:endParaRPr lang="de-DE" dirty="0"/>
          </a:p>
          <a:p>
            <a:r>
              <a:rPr lang="de-DE" dirty="0"/>
              <a:t>FALLS TEILNEHMENDE DAS MODELL SCHON KENNEN, KÖNNEN AUCH DIESE DAS MODELL ERKLÄREN</a:t>
            </a:r>
          </a:p>
          <a:p>
            <a:endParaRPr lang="de-DE" dirty="0"/>
          </a:p>
          <a:p>
            <a:r>
              <a:rPr lang="de-DE" dirty="0"/>
              <a:t>Das Modell geht erst einmal davon aus, dass es einen Sender von Informationen gibt (links im Bild). Dieser hat etwas wahrgenommen oder möchte eine Info weitergeben. Dafür muss er zunächst die richtigen Worte finden und einen Kommunikationskanal auswählen. Ein Kanal ist z.B. die Sprache, aber auch Handzeichen oder geschriebene Texte sind Kommunikationswege. </a:t>
            </a:r>
          </a:p>
          <a:p>
            <a:endParaRPr lang="de-DE" dirty="0"/>
          </a:p>
          <a:p>
            <a:r>
              <a:rPr lang="de-DE" dirty="0"/>
              <a:t>Über den ausgewählten Kanal werden die Infos an den Empfänger geleitet (rechts im Bild). Der muss die Nachricht erst einmal akustisch wahrnehmen und dann verstehen können. Dann kann er Feedback geben. Das können sprachliche Informationen sein, aber z.B. auch nur ein Gesichtsausdruck als Reaktion.</a:t>
            </a:r>
          </a:p>
          <a:p>
            <a:endParaRPr lang="de-DE" dirty="0"/>
          </a:p>
          <a:p>
            <a:r>
              <a:rPr lang="de-DE" dirty="0"/>
              <a:t>Bei diesem Prozess können an verschiedenen Stellen Störfaktoren auftreten. Z.B. kann die Umgebung so laut sein, dass die Infos des Senders gar nicht gehört werden. Versuchen Sie in den Übungen und Fallbeispielen mal Störfaktoren zu sammeln, die den Sender, den Kommunikationskanal oder den Empfänger betreffen. Diese fügen wir dann am Ende gerne zusammen.</a:t>
            </a:r>
          </a:p>
          <a:p>
            <a:endParaRPr lang="de-DE" dirty="0"/>
          </a:p>
          <a:p>
            <a:r>
              <a:rPr lang="de-DE" dirty="0"/>
              <a:t>Gibt es Fragen bzw. kann es jemand nochmal in seinen Worten wiedergeben?</a:t>
            </a:r>
          </a:p>
        </p:txBody>
      </p:sp>
      <p:sp>
        <p:nvSpPr>
          <p:cNvPr id="4" name="Foliennummernplatzhalter 3"/>
          <p:cNvSpPr>
            <a:spLocks noGrp="1"/>
          </p:cNvSpPr>
          <p:nvPr>
            <p:ph type="sldNum" sz="quarter" idx="5"/>
          </p:nvPr>
        </p:nvSpPr>
        <p:spPr/>
        <p:txBody>
          <a:bodyPr/>
          <a:lstStyle/>
          <a:p>
            <a:fld id="{6CFDDDCD-8B1C-4AFF-BA35-C78DF24DE3BB}" type="slidenum">
              <a:rPr lang="de-DE" smtClean="0"/>
              <a:t>8</a:t>
            </a:fld>
            <a:endParaRPr lang="de-DE"/>
          </a:p>
        </p:txBody>
      </p:sp>
    </p:spTree>
    <p:extLst>
      <p:ext uri="{BB962C8B-B14F-4D97-AF65-F5344CB8AC3E}">
        <p14:creationId xmlns:p14="http://schemas.microsoft.com/office/powerpoint/2010/main" val="296810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kommen nun zu einer Übung, in der Kommunikation geübt werden soll. Dazu teilen Sie sich bitte in 4er Gruppen auf. Jede Gruppe besteht auf einem Angriffstruppführer, einem Gruppenführer, einem Maschinisten und Beobachter. Wir teilen Ihnen gerne die Anweisungen aus – falls Sie Fragen haben sagen Sie Bescheid.</a:t>
            </a:r>
          </a:p>
          <a:p>
            <a:endParaRPr lang="de-DE" dirty="0"/>
          </a:p>
          <a:p>
            <a:r>
              <a:rPr lang="de-DE" dirty="0"/>
              <a:t>AUFBAU:</a:t>
            </a:r>
          </a:p>
          <a:p>
            <a:r>
              <a:rPr lang="de-DE" dirty="0"/>
              <a:t>Es gibt max. 5 5er Teams, ggf. fallen die Beobachterrollen weg oder sind mehr</a:t>
            </a:r>
          </a:p>
          <a:p>
            <a:r>
              <a:rPr lang="de-DE" dirty="0"/>
              <a:t>Jedes Team braucht 2 Tische, welche durch einen Sichtschutz getrennt sind</a:t>
            </a:r>
          </a:p>
          <a:p>
            <a:r>
              <a:rPr lang="de-DE" dirty="0"/>
              <a:t>Angriffstruppführer, Gruppenführer und Maschinist haben ein Teamfunk-Gerät oder Digitalfunk</a:t>
            </a:r>
          </a:p>
        </p:txBody>
      </p:sp>
      <p:sp>
        <p:nvSpPr>
          <p:cNvPr id="4" name="Foliennummernplatzhalter 3"/>
          <p:cNvSpPr>
            <a:spLocks noGrp="1"/>
          </p:cNvSpPr>
          <p:nvPr>
            <p:ph type="sldNum" sz="quarter" idx="5"/>
          </p:nvPr>
        </p:nvSpPr>
        <p:spPr/>
        <p:txBody>
          <a:bodyPr/>
          <a:lstStyle/>
          <a:p>
            <a:fld id="{6CFDDDCD-8B1C-4AFF-BA35-C78DF24DE3BB}" type="slidenum">
              <a:rPr lang="de-DE" smtClean="0"/>
              <a:t>9</a:t>
            </a:fld>
            <a:endParaRPr lang="de-DE"/>
          </a:p>
        </p:txBody>
      </p:sp>
    </p:spTree>
    <p:extLst>
      <p:ext uri="{BB962C8B-B14F-4D97-AF65-F5344CB8AC3E}">
        <p14:creationId xmlns:p14="http://schemas.microsoft.com/office/powerpoint/2010/main" val="14621466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E4FA8-0488-7942-A750-1EEA312B0FD4}"/>
              </a:ext>
            </a:extLst>
          </p:cNvPr>
          <p:cNvSpPr>
            <a:spLocks noGrp="1"/>
          </p:cNvSpPr>
          <p:nvPr>
            <p:ph type="ctrTitle"/>
          </p:nvPr>
        </p:nvSpPr>
        <p:spPr>
          <a:xfrm>
            <a:off x="1524000" y="1321869"/>
            <a:ext cx="9144000" cy="2387600"/>
          </a:xfrm>
          <a:prstGeom prst="rect">
            <a:avLst/>
          </a:prstGeom>
        </p:spPr>
        <p:txBody>
          <a:bodyPr anchor="b">
            <a:normAutofit/>
          </a:bodyPr>
          <a:lstStyle>
            <a:lvl1pPr algn="ctr">
              <a:defRPr sz="3000"/>
            </a:lvl1pPr>
          </a:lstStyle>
          <a:p>
            <a:r>
              <a:rPr lang="de-DE" dirty="0"/>
              <a:t>Mastertitelformat bearbeiten</a:t>
            </a:r>
          </a:p>
        </p:txBody>
      </p:sp>
      <p:sp>
        <p:nvSpPr>
          <p:cNvPr id="3" name="Untertitel 2">
            <a:extLst>
              <a:ext uri="{FF2B5EF4-FFF2-40B4-BE49-F238E27FC236}">
                <a16:creationId xmlns:a16="http://schemas.microsoft.com/office/drawing/2014/main" id="{CA720996-BF2F-F341-9395-5E7F7175450C}"/>
              </a:ext>
            </a:extLst>
          </p:cNvPr>
          <p:cNvSpPr>
            <a:spLocks noGrp="1"/>
          </p:cNvSpPr>
          <p:nvPr>
            <p:ph type="subTitle" idx="1"/>
          </p:nvPr>
        </p:nvSpPr>
        <p:spPr>
          <a:xfrm>
            <a:off x="1524000" y="380154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12" name="Gruppieren 11">
            <a:extLst>
              <a:ext uri="{FF2B5EF4-FFF2-40B4-BE49-F238E27FC236}">
                <a16:creationId xmlns:a16="http://schemas.microsoft.com/office/drawing/2014/main" id="{44EB546F-2EB0-4B22-B565-A42C8F7B0426}"/>
              </a:ext>
            </a:extLst>
          </p:cNvPr>
          <p:cNvGrpSpPr/>
          <p:nvPr userDrawn="1"/>
        </p:nvGrpSpPr>
        <p:grpSpPr>
          <a:xfrm>
            <a:off x="7167317" y="117149"/>
            <a:ext cx="4829104" cy="1065600"/>
            <a:chOff x="7167317" y="117149"/>
            <a:chExt cx="4829104" cy="1065600"/>
          </a:xfrm>
        </p:grpSpPr>
        <p:sp>
          <p:nvSpPr>
            <p:cNvPr id="14" name="Rechteck 13">
              <a:extLst>
                <a:ext uri="{FF2B5EF4-FFF2-40B4-BE49-F238E27FC236}">
                  <a16:creationId xmlns:a16="http://schemas.microsoft.com/office/drawing/2014/main" id="{0C8B32B8-84EC-4882-B499-9CBE8160FA70}"/>
                </a:ext>
              </a:extLst>
            </p:cNvPr>
            <p:cNvSpPr/>
            <p:nvPr userDrawn="1"/>
          </p:nvSpPr>
          <p:spPr>
            <a:xfrm>
              <a:off x="11496287" y="314035"/>
              <a:ext cx="500134" cy="868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Ein Bild, das Zeichnung, Uhr enthält.&#10;&#10;Automatisch generierte Beschreibung">
              <a:extLst>
                <a:ext uri="{FF2B5EF4-FFF2-40B4-BE49-F238E27FC236}">
                  <a16:creationId xmlns:a16="http://schemas.microsoft.com/office/drawing/2014/main" id="{EC0B843F-681C-411F-BDA8-D485B1A8CD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7317" y="117149"/>
              <a:ext cx="4829104" cy="1065600"/>
            </a:xfrm>
            <a:prstGeom prst="rect">
              <a:avLst/>
            </a:prstGeom>
            <a:solidFill>
              <a:schemeClr val="bg1">
                <a:alpha val="0"/>
              </a:schemeClr>
            </a:solidFill>
          </p:spPr>
        </p:pic>
      </p:grpSp>
      <p:sp>
        <p:nvSpPr>
          <p:cNvPr id="4" name="Rechteck 3">
            <a:extLst>
              <a:ext uri="{FF2B5EF4-FFF2-40B4-BE49-F238E27FC236}">
                <a16:creationId xmlns:a16="http://schemas.microsoft.com/office/drawing/2014/main" id="{AE48755D-E750-47FF-9D47-727A4B08DD6E}"/>
              </a:ext>
            </a:extLst>
          </p:cNvPr>
          <p:cNvSpPr/>
          <p:nvPr userDrawn="1"/>
        </p:nvSpPr>
        <p:spPr>
          <a:xfrm>
            <a:off x="11996421" y="-21972"/>
            <a:ext cx="195579" cy="631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Picture 2" descr="Deutsche Gesetzliche Unfallversicherung - DGUV">
            <a:extLst>
              <a:ext uri="{FF2B5EF4-FFF2-40B4-BE49-F238E27FC236}">
                <a16:creationId xmlns:a16="http://schemas.microsoft.com/office/drawing/2014/main" id="{D27FE354-2548-45A7-B73A-CCFCA0C660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08989" y="6247864"/>
            <a:ext cx="2261186" cy="484873"/>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descr="Ein Bild, das Essen enthält.&#10;&#10;Automatisch generierte Beschreibung">
            <a:extLst>
              <a:ext uri="{FF2B5EF4-FFF2-40B4-BE49-F238E27FC236}">
                <a16:creationId xmlns:a16="http://schemas.microsoft.com/office/drawing/2014/main" id="{DAD1A3C7-3371-4F55-B15F-9FFCA62AAF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6341" y="6001102"/>
            <a:ext cx="2468327" cy="986495"/>
          </a:xfrm>
          <a:prstGeom prst="rect">
            <a:avLst/>
          </a:prstGeom>
        </p:spPr>
      </p:pic>
      <p:pic>
        <p:nvPicPr>
          <p:cNvPr id="26" name="Grafik 25" descr="Ein Bild, das Zeichnung enthält.&#10;&#10;Automatisch generierte Beschreibung">
            <a:extLst>
              <a:ext uri="{FF2B5EF4-FFF2-40B4-BE49-F238E27FC236}">
                <a16:creationId xmlns:a16="http://schemas.microsoft.com/office/drawing/2014/main" id="{3F945D27-C313-42FC-A8FB-D97474FDCF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404" y="6197315"/>
            <a:ext cx="965376" cy="573522"/>
          </a:xfrm>
          <a:prstGeom prst="rect">
            <a:avLst/>
          </a:prstGeom>
        </p:spPr>
      </p:pic>
      <p:pic>
        <p:nvPicPr>
          <p:cNvPr id="27" name="Grafik 26">
            <a:extLst>
              <a:ext uri="{FF2B5EF4-FFF2-40B4-BE49-F238E27FC236}">
                <a16:creationId xmlns:a16="http://schemas.microsoft.com/office/drawing/2014/main" id="{5D8B118F-5C23-4BBD-9DEB-743F493847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23106" y="6528400"/>
            <a:ext cx="1713439" cy="204793"/>
          </a:xfrm>
          <a:prstGeom prst="rect">
            <a:avLst/>
          </a:prstGeom>
        </p:spPr>
      </p:pic>
      <p:pic>
        <p:nvPicPr>
          <p:cNvPr id="28" name="Grafik 27">
            <a:extLst>
              <a:ext uri="{FF2B5EF4-FFF2-40B4-BE49-F238E27FC236}">
                <a16:creationId xmlns:a16="http://schemas.microsoft.com/office/drawing/2014/main" id="{FC523FB5-28E0-474A-B8B1-939D59A51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1018" y="6150042"/>
            <a:ext cx="822022" cy="648000"/>
          </a:xfrm>
          <a:prstGeom prst="rect">
            <a:avLst/>
          </a:prstGeom>
        </p:spPr>
      </p:pic>
      <p:pic>
        <p:nvPicPr>
          <p:cNvPr id="29" name="Grafik 28">
            <a:extLst>
              <a:ext uri="{FF2B5EF4-FFF2-40B4-BE49-F238E27FC236}">
                <a16:creationId xmlns:a16="http://schemas.microsoft.com/office/drawing/2014/main" id="{7EE5B77F-AC59-45A7-8C1C-5D4FACF1899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24274" y="6213778"/>
            <a:ext cx="1603763" cy="576000"/>
          </a:xfrm>
          <a:prstGeom prst="rect">
            <a:avLst/>
          </a:prstGeom>
        </p:spPr>
      </p:pic>
    </p:spTree>
    <p:extLst>
      <p:ext uri="{BB962C8B-B14F-4D97-AF65-F5344CB8AC3E}">
        <p14:creationId xmlns:p14="http://schemas.microsoft.com/office/powerpoint/2010/main" val="112286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CFA2E38F-E7D4-AC48-BE82-A63417BD7851}"/>
              </a:ext>
            </a:extLst>
          </p:cNvPr>
          <p:cNvSpPr>
            <a:spLocks noGrp="1"/>
          </p:cNvSpPr>
          <p:nvPr>
            <p:ph type="body" orient="vert" idx="1"/>
          </p:nvPr>
        </p:nvSpPr>
        <p:spPr>
          <a:xfrm>
            <a:off x="588528" y="872836"/>
            <a:ext cx="10820380" cy="512934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E0761EBA-AF06-4683-A0EE-696E78A60B3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7" name="Untertitel 2">
            <a:extLst>
              <a:ext uri="{FF2B5EF4-FFF2-40B4-BE49-F238E27FC236}">
                <a16:creationId xmlns:a16="http://schemas.microsoft.com/office/drawing/2014/main" id="{DD1F3ABD-71C1-4436-853A-E33C3CC53E88}"/>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9" name="Grafik 8" descr="Ein Bild, das Zeichnung, Uhr enthält.&#10;&#10;Automatisch generierte Beschreibung">
            <a:extLst>
              <a:ext uri="{FF2B5EF4-FFF2-40B4-BE49-F238E27FC236}">
                <a16:creationId xmlns:a16="http://schemas.microsoft.com/office/drawing/2014/main" id="{A4E3A5B6-CD1B-462A-B9C5-7820EAE57E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389761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569FBB0-2494-6648-90DC-6447030AB84C}"/>
              </a:ext>
            </a:extLst>
          </p:cNvPr>
          <p:cNvSpPr>
            <a:spLocks noGrp="1"/>
          </p:cNvSpPr>
          <p:nvPr>
            <p:ph type="title" orient="vert"/>
          </p:nvPr>
        </p:nvSpPr>
        <p:spPr>
          <a:xfrm>
            <a:off x="8665708" y="1241367"/>
            <a:ext cx="2688091" cy="5007033"/>
          </a:xfrm>
          <a:prstGeom prst="rect">
            <a:avLst/>
          </a:prstGeom>
        </p:spPr>
        <p:txBody>
          <a:bodyPr vert="eaVert"/>
          <a:lstStyle/>
          <a:p>
            <a:r>
              <a:rPr lang="de-DE" dirty="0"/>
              <a:t>Mastertitelformat bearbeiten</a:t>
            </a:r>
          </a:p>
        </p:txBody>
      </p:sp>
      <p:sp>
        <p:nvSpPr>
          <p:cNvPr id="3" name="Vertikaler Textplatzhalter 2">
            <a:extLst>
              <a:ext uri="{FF2B5EF4-FFF2-40B4-BE49-F238E27FC236}">
                <a16:creationId xmlns:a16="http://schemas.microsoft.com/office/drawing/2014/main" id="{DD5FCA3F-2278-D346-8D7A-45D81458EA14}"/>
              </a:ext>
            </a:extLst>
          </p:cNvPr>
          <p:cNvSpPr>
            <a:spLocks noGrp="1"/>
          </p:cNvSpPr>
          <p:nvPr>
            <p:ph type="body" orient="vert" idx="1"/>
          </p:nvPr>
        </p:nvSpPr>
        <p:spPr>
          <a:xfrm>
            <a:off x="650240" y="1241367"/>
            <a:ext cx="7922260" cy="5007033"/>
          </a:xfrm>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15223103-8927-4937-8452-ED7BB3A21F4B}"/>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7" name="Grafik 6" descr="Ein Bild, das Zeichnung, Uhr enthält.&#10;&#10;Automatisch generierte Beschreibung">
            <a:extLst>
              <a:ext uri="{FF2B5EF4-FFF2-40B4-BE49-F238E27FC236}">
                <a16:creationId xmlns:a16="http://schemas.microsoft.com/office/drawing/2014/main" id="{B134D962-D6FF-4F25-83F8-E27625579D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357199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FCC6673-D7F0-5746-9388-D46FE36970D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7" name="Grafik 6" descr="Ein Bild, das Zeichnung, Uhr enthält.&#10;&#10;Automatisch generierte Beschreibung">
            <a:extLst>
              <a:ext uri="{FF2B5EF4-FFF2-40B4-BE49-F238E27FC236}">
                <a16:creationId xmlns:a16="http://schemas.microsoft.com/office/drawing/2014/main" id="{B7F75FDC-9FE9-42B8-BAA6-6494936E5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
        <p:nvSpPr>
          <p:cNvPr id="10" name="Inhaltsplatzhalter 2">
            <a:extLst>
              <a:ext uri="{FF2B5EF4-FFF2-40B4-BE49-F238E27FC236}">
                <a16:creationId xmlns:a16="http://schemas.microsoft.com/office/drawing/2014/main" id="{E239BE84-18BD-40E6-A9B0-F847FCCB0EAE}"/>
              </a:ext>
            </a:extLst>
          </p:cNvPr>
          <p:cNvSpPr>
            <a:spLocks noGrp="1"/>
          </p:cNvSpPr>
          <p:nvPr>
            <p:ph idx="1"/>
          </p:nvPr>
        </p:nvSpPr>
        <p:spPr>
          <a:xfrm>
            <a:off x="588528" y="964229"/>
            <a:ext cx="10763865" cy="5195271"/>
          </a:xfrm>
        </p:spPr>
        <p:txBody>
          <a:bodyPr>
            <a:normAutofit/>
          </a:bodyPr>
          <a:lstStyle>
            <a:lvl1pPr>
              <a:spcBef>
                <a:spcPts val="600"/>
              </a:spcBef>
              <a:spcAft>
                <a:spcPts val="600"/>
              </a:spcAft>
              <a:defRPr sz="2200" b="0" i="0">
                <a:latin typeface="Arial" panose="020B0604020202020204" pitchFamily="34" charset="0"/>
                <a:cs typeface="Arial" panose="020B0604020202020204" pitchFamily="34" charset="0"/>
              </a:defRPr>
            </a:lvl1pPr>
            <a:lvl2pPr>
              <a:spcBef>
                <a:spcPts val="600"/>
              </a:spcBef>
              <a:spcAft>
                <a:spcPts val="600"/>
              </a:spcAft>
              <a:defRPr sz="2000" b="0" i="0">
                <a:latin typeface="Arial" panose="020B0604020202020204" pitchFamily="34" charset="0"/>
                <a:cs typeface="Arial" panose="020B0604020202020204" pitchFamily="34" charset="0"/>
              </a:defRPr>
            </a:lvl2pPr>
            <a:lvl3pPr>
              <a:spcBef>
                <a:spcPts val="600"/>
              </a:spcBef>
              <a:spcAft>
                <a:spcPts val="600"/>
              </a:spcAft>
              <a:defRPr sz="2000" b="0" i="0">
                <a:latin typeface="Arial" panose="020B0604020202020204" pitchFamily="34" charset="0"/>
                <a:cs typeface="Arial" panose="020B0604020202020204" pitchFamily="34" charset="0"/>
              </a:defRPr>
            </a:lvl3pPr>
            <a:lvl4pPr>
              <a:spcBef>
                <a:spcPts val="600"/>
              </a:spcBef>
              <a:spcAft>
                <a:spcPts val="600"/>
              </a:spcAft>
              <a:defRPr sz="1800" b="0" i="0">
                <a:latin typeface="Arial" panose="020B0604020202020204" pitchFamily="34" charset="0"/>
                <a:cs typeface="Arial" panose="020B0604020202020204" pitchFamily="34" charset="0"/>
              </a:defRPr>
            </a:lvl4pPr>
            <a:lvl5pPr>
              <a:spcBef>
                <a:spcPts val="600"/>
              </a:spcBef>
              <a:spcAft>
                <a:spcPts val="600"/>
              </a:spcAft>
              <a:defRPr sz="1800" b="0" i="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Untertitel 2">
            <a:extLst>
              <a:ext uri="{FF2B5EF4-FFF2-40B4-BE49-F238E27FC236}">
                <a16:creationId xmlns:a16="http://schemas.microsoft.com/office/drawing/2014/main" id="{17EAF356-CCA2-436D-B0C9-174F3E744285}"/>
              </a:ext>
            </a:extLst>
          </p:cNvPr>
          <p:cNvSpPr>
            <a:spLocks noGrp="1"/>
          </p:cNvSpPr>
          <p:nvPr>
            <p:ph type="subTitle" idx="13" hasCustomPrompt="1"/>
          </p:nvPr>
        </p:nvSpPr>
        <p:spPr>
          <a:xfrm>
            <a:off x="588528" y="2713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spTree>
    <p:extLst>
      <p:ext uri="{BB962C8B-B14F-4D97-AF65-F5344CB8AC3E}">
        <p14:creationId xmlns:p14="http://schemas.microsoft.com/office/powerpoint/2010/main" val="36918759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761E6-1837-0A44-B7EF-6400A4011960}"/>
              </a:ext>
            </a:extLst>
          </p:cNvPr>
          <p:cNvSpPr>
            <a:spLocks noGrp="1"/>
          </p:cNvSpPr>
          <p:nvPr>
            <p:ph type="title"/>
          </p:nvPr>
        </p:nvSpPr>
        <p:spPr>
          <a:xfrm>
            <a:off x="838200" y="1562793"/>
            <a:ext cx="10515600" cy="2132112"/>
          </a:xfrm>
          <a:prstGeom prst="rect">
            <a:avLst/>
          </a:prstGeom>
        </p:spPr>
        <p:txBody>
          <a:bodyPr anchor="b">
            <a:normAutofit/>
          </a:bodyPr>
          <a:lstStyle>
            <a:lvl1pPr>
              <a:defRPr sz="3000"/>
            </a:lvl1pPr>
          </a:lstStyle>
          <a:p>
            <a:r>
              <a:rPr lang="de-DE" dirty="0"/>
              <a:t>Mastertitelformat bearbeiten</a:t>
            </a:r>
          </a:p>
        </p:txBody>
      </p:sp>
      <p:sp>
        <p:nvSpPr>
          <p:cNvPr id="3" name="Textplatzhalter 2">
            <a:extLst>
              <a:ext uri="{FF2B5EF4-FFF2-40B4-BE49-F238E27FC236}">
                <a16:creationId xmlns:a16="http://schemas.microsoft.com/office/drawing/2014/main" id="{D8D8F502-B293-504A-A0A3-2B93BB843B91}"/>
              </a:ext>
            </a:extLst>
          </p:cNvPr>
          <p:cNvSpPr>
            <a:spLocks noGrp="1"/>
          </p:cNvSpPr>
          <p:nvPr>
            <p:ph type="body" idx="1"/>
          </p:nvPr>
        </p:nvSpPr>
        <p:spPr>
          <a:xfrm>
            <a:off x="838200" y="385794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grpSp>
        <p:nvGrpSpPr>
          <p:cNvPr id="11" name="Gruppieren 10">
            <a:extLst>
              <a:ext uri="{FF2B5EF4-FFF2-40B4-BE49-F238E27FC236}">
                <a16:creationId xmlns:a16="http://schemas.microsoft.com/office/drawing/2014/main" id="{444B069E-2B22-4F85-A008-05FB9248FC4A}"/>
              </a:ext>
            </a:extLst>
          </p:cNvPr>
          <p:cNvGrpSpPr/>
          <p:nvPr userDrawn="1"/>
        </p:nvGrpSpPr>
        <p:grpSpPr>
          <a:xfrm>
            <a:off x="7167317" y="117149"/>
            <a:ext cx="4829104" cy="1065600"/>
            <a:chOff x="7167317" y="117149"/>
            <a:chExt cx="4829104" cy="1065600"/>
          </a:xfrm>
        </p:grpSpPr>
        <p:sp>
          <p:nvSpPr>
            <p:cNvPr id="12" name="Rechteck 11">
              <a:extLst>
                <a:ext uri="{FF2B5EF4-FFF2-40B4-BE49-F238E27FC236}">
                  <a16:creationId xmlns:a16="http://schemas.microsoft.com/office/drawing/2014/main" id="{1D4C6B8E-EA57-472C-A6E5-BF6DAE10C31E}"/>
                </a:ext>
              </a:extLst>
            </p:cNvPr>
            <p:cNvSpPr/>
            <p:nvPr userDrawn="1"/>
          </p:nvSpPr>
          <p:spPr>
            <a:xfrm>
              <a:off x="11496287" y="314035"/>
              <a:ext cx="500134" cy="868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Ein Bild, das Zeichnung, Uhr enthält.&#10;&#10;Automatisch generierte Beschreibung">
              <a:extLst>
                <a:ext uri="{FF2B5EF4-FFF2-40B4-BE49-F238E27FC236}">
                  <a16:creationId xmlns:a16="http://schemas.microsoft.com/office/drawing/2014/main" id="{0A643A00-B5A9-45AC-B3BF-BB0D66CC6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7317" y="117149"/>
              <a:ext cx="4829104" cy="1065600"/>
            </a:xfrm>
            <a:prstGeom prst="rect">
              <a:avLst/>
            </a:prstGeom>
            <a:solidFill>
              <a:schemeClr val="bg1">
                <a:alpha val="0"/>
              </a:schemeClr>
            </a:solidFill>
          </p:spPr>
        </p:pic>
      </p:grpSp>
      <p:pic>
        <p:nvPicPr>
          <p:cNvPr id="22" name="Picture 2" descr="Deutsche Gesetzliche Unfallversicherung - DGUV">
            <a:extLst>
              <a:ext uri="{FF2B5EF4-FFF2-40B4-BE49-F238E27FC236}">
                <a16:creationId xmlns:a16="http://schemas.microsoft.com/office/drawing/2014/main" id="{F84FCAEF-E033-4479-AE38-3DA1D473CA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08989" y="6247864"/>
            <a:ext cx="2261186" cy="484873"/>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descr="Ein Bild, das Essen enthält.&#10;&#10;Automatisch generierte Beschreibung">
            <a:extLst>
              <a:ext uri="{FF2B5EF4-FFF2-40B4-BE49-F238E27FC236}">
                <a16:creationId xmlns:a16="http://schemas.microsoft.com/office/drawing/2014/main" id="{2407F85F-2DB7-405E-AFA7-9BC2AD8A68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6341" y="6001102"/>
            <a:ext cx="2468327" cy="986495"/>
          </a:xfrm>
          <a:prstGeom prst="rect">
            <a:avLst/>
          </a:prstGeom>
        </p:spPr>
      </p:pic>
      <p:pic>
        <p:nvPicPr>
          <p:cNvPr id="24" name="Grafik 23" descr="Ein Bild, das Zeichnung enthält.&#10;&#10;Automatisch generierte Beschreibung">
            <a:extLst>
              <a:ext uri="{FF2B5EF4-FFF2-40B4-BE49-F238E27FC236}">
                <a16:creationId xmlns:a16="http://schemas.microsoft.com/office/drawing/2014/main" id="{06BB4DD9-D4E6-4886-9B35-2CB3E9B239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404" y="6197315"/>
            <a:ext cx="965376" cy="573522"/>
          </a:xfrm>
          <a:prstGeom prst="rect">
            <a:avLst/>
          </a:prstGeom>
        </p:spPr>
      </p:pic>
      <p:pic>
        <p:nvPicPr>
          <p:cNvPr id="25" name="Grafik 24">
            <a:extLst>
              <a:ext uri="{FF2B5EF4-FFF2-40B4-BE49-F238E27FC236}">
                <a16:creationId xmlns:a16="http://schemas.microsoft.com/office/drawing/2014/main" id="{A2EF0082-D209-4CC8-B34B-5682AD88BB3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23106" y="6528400"/>
            <a:ext cx="1713439" cy="204793"/>
          </a:xfrm>
          <a:prstGeom prst="rect">
            <a:avLst/>
          </a:prstGeom>
        </p:spPr>
      </p:pic>
      <p:pic>
        <p:nvPicPr>
          <p:cNvPr id="26" name="Grafik 25">
            <a:extLst>
              <a:ext uri="{FF2B5EF4-FFF2-40B4-BE49-F238E27FC236}">
                <a16:creationId xmlns:a16="http://schemas.microsoft.com/office/drawing/2014/main" id="{64951DA9-59FE-409E-A973-EC621F1696D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1018" y="6150042"/>
            <a:ext cx="822022" cy="648000"/>
          </a:xfrm>
          <a:prstGeom prst="rect">
            <a:avLst/>
          </a:prstGeom>
        </p:spPr>
      </p:pic>
      <p:pic>
        <p:nvPicPr>
          <p:cNvPr id="27" name="Grafik 26">
            <a:extLst>
              <a:ext uri="{FF2B5EF4-FFF2-40B4-BE49-F238E27FC236}">
                <a16:creationId xmlns:a16="http://schemas.microsoft.com/office/drawing/2014/main" id="{9FFE5DED-763A-44AD-B753-35D7864801D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24274" y="6213778"/>
            <a:ext cx="1603763" cy="576000"/>
          </a:xfrm>
          <a:prstGeom prst="rect">
            <a:avLst/>
          </a:prstGeom>
        </p:spPr>
      </p:pic>
    </p:spTree>
    <p:extLst>
      <p:ext uri="{BB962C8B-B14F-4D97-AF65-F5344CB8AC3E}">
        <p14:creationId xmlns:p14="http://schemas.microsoft.com/office/powerpoint/2010/main" val="9106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1C1E46B3-373E-4906-8746-ED20E741AB41}"/>
              </a:ext>
            </a:extLst>
          </p:cNvPr>
          <p:cNvSpPr>
            <a:spLocks noGrp="1"/>
          </p:cNvSpPr>
          <p:nvPr>
            <p:ph type="sldNum" sz="quarter" idx="12"/>
          </p:nvPr>
        </p:nvSpPr>
        <p:spPr>
          <a:xfrm>
            <a:off x="588528" y="6333798"/>
            <a:ext cx="2743200" cy="365125"/>
          </a:xfrm>
        </p:spPr>
        <p:txBody>
          <a:bodyPr/>
          <a:lstStyle>
            <a:lvl1pPr>
              <a:defRPr b="0"/>
            </a:lvl1pPr>
          </a:lstStyle>
          <a:p>
            <a:pPr algn="l"/>
            <a:fld id="{F923AC77-8158-4A8F-9D31-7B15E0E4DE1A}" type="slidenum">
              <a:rPr lang="de-DE" smtClean="0"/>
              <a:pPr algn="l"/>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C46D606C-1826-4AE8-BE80-29E98C24B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
        <p:nvSpPr>
          <p:cNvPr id="9" name="Inhaltsplatzhalter 2">
            <a:extLst>
              <a:ext uri="{FF2B5EF4-FFF2-40B4-BE49-F238E27FC236}">
                <a16:creationId xmlns:a16="http://schemas.microsoft.com/office/drawing/2014/main" id="{DEAB6211-9950-4688-A057-8728D445CEAF}"/>
              </a:ext>
            </a:extLst>
          </p:cNvPr>
          <p:cNvSpPr>
            <a:spLocks noGrp="1"/>
          </p:cNvSpPr>
          <p:nvPr>
            <p:ph sz="half" idx="1"/>
          </p:nvPr>
        </p:nvSpPr>
        <p:spPr>
          <a:xfrm>
            <a:off x="588528" y="922714"/>
            <a:ext cx="5431272" cy="488511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a:extLst>
              <a:ext uri="{FF2B5EF4-FFF2-40B4-BE49-F238E27FC236}">
                <a16:creationId xmlns:a16="http://schemas.microsoft.com/office/drawing/2014/main" id="{720221EE-A4DA-4ABB-B844-84E47CB7EA6E}"/>
              </a:ext>
            </a:extLst>
          </p:cNvPr>
          <p:cNvSpPr>
            <a:spLocks noGrp="1"/>
          </p:cNvSpPr>
          <p:nvPr>
            <p:ph sz="half" idx="2"/>
          </p:nvPr>
        </p:nvSpPr>
        <p:spPr>
          <a:xfrm>
            <a:off x="6096000" y="922714"/>
            <a:ext cx="5312908" cy="488511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Untertitel 2">
            <a:extLst>
              <a:ext uri="{FF2B5EF4-FFF2-40B4-BE49-F238E27FC236}">
                <a16:creationId xmlns:a16="http://schemas.microsoft.com/office/drawing/2014/main" id="{4FDF4B3C-7070-4E3F-A029-E773713D91C3}"/>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spTree>
    <p:extLst>
      <p:ext uri="{BB962C8B-B14F-4D97-AF65-F5344CB8AC3E}">
        <p14:creationId xmlns:p14="http://schemas.microsoft.com/office/powerpoint/2010/main" val="235084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6D30AC5-423C-1E4E-A92C-86F8B903B802}"/>
              </a:ext>
            </a:extLst>
          </p:cNvPr>
          <p:cNvSpPr>
            <a:spLocks noGrp="1"/>
          </p:cNvSpPr>
          <p:nvPr>
            <p:ph type="body" idx="1"/>
          </p:nvPr>
        </p:nvSpPr>
        <p:spPr>
          <a:xfrm>
            <a:off x="588528" y="814644"/>
            <a:ext cx="5350423" cy="5945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090CD534-0A87-4448-AB04-4E887CF59536}"/>
              </a:ext>
            </a:extLst>
          </p:cNvPr>
          <p:cNvSpPr>
            <a:spLocks noGrp="1"/>
          </p:cNvSpPr>
          <p:nvPr>
            <p:ph sz="half" idx="2"/>
          </p:nvPr>
        </p:nvSpPr>
        <p:spPr>
          <a:xfrm>
            <a:off x="588528" y="1496287"/>
            <a:ext cx="5350423" cy="4439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CCC3A9E7-BBC7-C24C-9EB3-D0870F599E9D}"/>
              </a:ext>
            </a:extLst>
          </p:cNvPr>
          <p:cNvSpPr>
            <a:spLocks noGrp="1"/>
          </p:cNvSpPr>
          <p:nvPr>
            <p:ph type="body" sz="quarter" idx="3"/>
          </p:nvPr>
        </p:nvSpPr>
        <p:spPr>
          <a:xfrm>
            <a:off x="6194427" y="814643"/>
            <a:ext cx="5157965" cy="5945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E8CEDE26-6424-AA48-AF1E-FF99C591AFAA}"/>
              </a:ext>
            </a:extLst>
          </p:cNvPr>
          <p:cNvSpPr>
            <a:spLocks noGrp="1"/>
          </p:cNvSpPr>
          <p:nvPr>
            <p:ph sz="quarter" idx="4"/>
          </p:nvPr>
        </p:nvSpPr>
        <p:spPr>
          <a:xfrm>
            <a:off x="6194427" y="1496287"/>
            <a:ext cx="5157966" cy="4439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5">
            <a:extLst>
              <a:ext uri="{FF2B5EF4-FFF2-40B4-BE49-F238E27FC236}">
                <a16:creationId xmlns:a16="http://schemas.microsoft.com/office/drawing/2014/main" id="{B5BFA10D-0A94-4952-93D1-E52CBEA6DA50}"/>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10" name="Untertitel 2">
            <a:extLst>
              <a:ext uri="{FF2B5EF4-FFF2-40B4-BE49-F238E27FC236}">
                <a16:creationId xmlns:a16="http://schemas.microsoft.com/office/drawing/2014/main" id="{F5ED0A6B-CF57-4BF4-A826-D1C4231B3289}"/>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12" name="Grafik 11" descr="Ein Bild, das Zeichnung, Uhr enthält.&#10;&#10;Automatisch generierte Beschreibung">
            <a:extLst>
              <a:ext uri="{FF2B5EF4-FFF2-40B4-BE49-F238E27FC236}">
                <a16:creationId xmlns:a16="http://schemas.microsoft.com/office/drawing/2014/main" id="{D68B38EF-2153-4E6E-9877-4FA5D82172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74545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C3229E05-80EF-40BB-8606-244ED8427C7A}"/>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6" name="Untertitel 2">
            <a:extLst>
              <a:ext uri="{FF2B5EF4-FFF2-40B4-BE49-F238E27FC236}">
                <a16:creationId xmlns:a16="http://schemas.microsoft.com/office/drawing/2014/main" id="{03112C69-9BCC-45B1-9720-78164FC52897}"/>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2F2028D6-A13C-4DDF-A368-4648458A2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269110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5">
            <a:extLst>
              <a:ext uri="{FF2B5EF4-FFF2-40B4-BE49-F238E27FC236}">
                <a16:creationId xmlns:a16="http://schemas.microsoft.com/office/drawing/2014/main" id="{EC93222C-5445-486A-A6C2-AC789038A935}"/>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5" name="Grafik 4" descr="Ein Bild, das Zeichnung, Uhr enthält.&#10;&#10;Automatisch generierte Beschreibung">
            <a:extLst>
              <a:ext uri="{FF2B5EF4-FFF2-40B4-BE49-F238E27FC236}">
                <a16:creationId xmlns:a16="http://schemas.microsoft.com/office/drawing/2014/main" id="{1BE7E210-148D-4FC9-832D-CA398B0656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297599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A2FC2-5C55-BA41-8D93-746E943B6936}"/>
              </a:ext>
            </a:extLst>
          </p:cNvPr>
          <p:cNvSpPr>
            <a:spLocks noGrp="1"/>
          </p:cNvSpPr>
          <p:nvPr>
            <p:ph type="title"/>
          </p:nvPr>
        </p:nvSpPr>
        <p:spPr>
          <a:xfrm>
            <a:off x="839788" y="457200"/>
            <a:ext cx="3932237" cy="1600200"/>
          </a:xfrm>
          <a:prstGeom prst="rect">
            <a:avLst/>
          </a:prstGeom>
        </p:spPr>
        <p:txBody>
          <a:bodyPr anchor="b">
            <a:normAutofit/>
          </a:bodyPr>
          <a:lstStyle>
            <a:lvl1pPr>
              <a:defRPr sz="3000"/>
            </a:lvl1pPr>
          </a:lstStyle>
          <a:p>
            <a:r>
              <a:rPr lang="de-DE" dirty="0"/>
              <a:t>Mastertitelformat bearbeiten</a:t>
            </a:r>
          </a:p>
        </p:txBody>
      </p:sp>
      <p:sp>
        <p:nvSpPr>
          <p:cNvPr id="3" name="Inhaltsplatzhalter 2">
            <a:extLst>
              <a:ext uri="{FF2B5EF4-FFF2-40B4-BE49-F238E27FC236}">
                <a16:creationId xmlns:a16="http://schemas.microsoft.com/office/drawing/2014/main" id="{2CE0E1A7-873C-CD41-8D66-C429FD5106E0}"/>
              </a:ext>
            </a:extLst>
          </p:cNvPr>
          <p:cNvSpPr>
            <a:spLocks noGrp="1"/>
          </p:cNvSpPr>
          <p:nvPr>
            <p:ph idx="1"/>
          </p:nvPr>
        </p:nvSpPr>
        <p:spPr>
          <a:xfrm>
            <a:off x="5278582" y="1363287"/>
            <a:ext cx="6076806" cy="4497763"/>
          </a:xfrm>
        </p:spPr>
        <p:txBody>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CD1CBD4F-D318-8B4B-9D29-BB88197FC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7" name="Foliennummernplatzhalter 5">
            <a:extLst>
              <a:ext uri="{FF2B5EF4-FFF2-40B4-BE49-F238E27FC236}">
                <a16:creationId xmlns:a16="http://schemas.microsoft.com/office/drawing/2014/main" id="{84C852D0-7144-425B-8A50-0B6089BFCDEC}"/>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86E52C77-A7E8-460A-8EF6-42B0D7A9B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52204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E2240-8817-C646-80DE-DE8BD619B681}"/>
              </a:ext>
            </a:extLst>
          </p:cNvPr>
          <p:cNvSpPr>
            <a:spLocks noGrp="1"/>
          </p:cNvSpPr>
          <p:nvPr>
            <p:ph type="title"/>
          </p:nvPr>
        </p:nvSpPr>
        <p:spPr>
          <a:xfrm>
            <a:off x="839788" y="457200"/>
            <a:ext cx="3932237" cy="1600200"/>
          </a:xfrm>
          <a:prstGeom prst="rect">
            <a:avLst/>
          </a:prstGeom>
        </p:spPr>
        <p:txBody>
          <a:bodyPr anchor="b">
            <a:normAutofit/>
          </a:bodyPr>
          <a:lstStyle>
            <a:lvl1pPr>
              <a:defRPr sz="3000"/>
            </a:lvl1pPr>
          </a:lstStyle>
          <a:p>
            <a:r>
              <a:rPr lang="de-DE" dirty="0"/>
              <a:t>Mastertitelformat bearbeiten</a:t>
            </a:r>
          </a:p>
        </p:txBody>
      </p:sp>
      <p:sp>
        <p:nvSpPr>
          <p:cNvPr id="3" name="Bildplatzhalter 2">
            <a:extLst>
              <a:ext uri="{FF2B5EF4-FFF2-40B4-BE49-F238E27FC236}">
                <a16:creationId xmlns:a16="http://schemas.microsoft.com/office/drawing/2014/main" id="{AF7EE7F5-5F6D-2148-B65F-F4A8595B3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69DDE68-2861-D944-8167-24146BA1FBAE}"/>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7" name="Foliennummernplatzhalter 5">
            <a:extLst>
              <a:ext uri="{FF2B5EF4-FFF2-40B4-BE49-F238E27FC236}">
                <a16:creationId xmlns:a16="http://schemas.microsoft.com/office/drawing/2014/main" id="{E4E0ED7A-E29B-4AF9-BE4E-2938242D149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0CC86E1E-CC16-46E2-B4CF-0030919D72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69079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88C9CAB6-D705-42DB-9367-EF1F8AAB3762}"/>
              </a:ext>
            </a:extLst>
          </p:cNvPr>
          <p:cNvSpPr/>
          <p:nvPr userDrawn="1"/>
        </p:nvSpPr>
        <p:spPr>
          <a:xfrm rot="16200000">
            <a:off x="8163351" y="3331698"/>
            <a:ext cx="6858001" cy="194602"/>
          </a:xfrm>
          <a:prstGeom prst="rect">
            <a:avLst/>
          </a:prstGeom>
          <a:solidFill>
            <a:srgbClr val="3C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D4141A20-93C7-DF44-B4CF-F1002D5C07FF}"/>
              </a:ext>
            </a:extLst>
          </p:cNvPr>
          <p:cNvSpPr/>
          <p:nvPr userDrawn="1"/>
        </p:nvSpPr>
        <p:spPr>
          <a:xfrm rot="16200000">
            <a:off x="8414525" y="3275128"/>
            <a:ext cx="6858001" cy="307745"/>
          </a:xfrm>
          <a:prstGeom prst="rect">
            <a:avLst/>
          </a:prstGeom>
          <a:solidFill>
            <a:srgbClr val="EC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DFF63622-AC74-9B41-8C23-24217BCD87F3}"/>
              </a:ext>
            </a:extLst>
          </p:cNvPr>
          <p:cNvSpPr>
            <a:spLocks noGrp="1"/>
          </p:cNvSpPr>
          <p:nvPr>
            <p:ph type="title"/>
          </p:nvPr>
        </p:nvSpPr>
        <p:spPr>
          <a:xfrm>
            <a:off x="532015" y="1266761"/>
            <a:ext cx="10876893" cy="501492"/>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9E8BAD69-92A8-314A-AFE3-5B2317ABE7D2}"/>
              </a:ext>
            </a:extLst>
          </p:cNvPr>
          <p:cNvSpPr>
            <a:spLocks noGrp="1"/>
          </p:cNvSpPr>
          <p:nvPr>
            <p:ph type="body" idx="1"/>
          </p:nvPr>
        </p:nvSpPr>
        <p:spPr>
          <a:xfrm>
            <a:off x="532015" y="1895302"/>
            <a:ext cx="10876893" cy="410687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3B539790-6403-A044-9F8F-20FDC7C13487}"/>
              </a:ext>
            </a:extLst>
          </p:cNvPr>
          <p:cNvSpPr>
            <a:spLocks noGrp="1"/>
          </p:cNvSpPr>
          <p:nvPr>
            <p:ph type="sldNum" sz="quarter" idx="4"/>
          </p:nvPr>
        </p:nvSpPr>
        <p:spPr>
          <a:xfrm>
            <a:off x="8665708" y="6129226"/>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F923AC77-8158-4A8F-9D31-7B15E0E4DE1A}" type="slidenum">
              <a:rPr lang="de-DE" smtClean="0"/>
              <a:pPr/>
              <a:t>‹Nr.›</a:t>
            </a:fld>
            <a:endParaRPr lang="de-DE" dirty="0"/>
          </a:p>
        </p:txBody>
      </p:sp>
      <p:sp>
        <p:nvSpPr>
          <p:cNvPr id="7" name="Rechteck 6">
            <a:extLst>
              <a:ext uri="{FF2B5EF4-FFF2-40B4-BE49-F238E27FC236}">
                <a16:creationId xmlns:a16="http://schemas.microsoft.com/office/drawing/2014/main" id="{2D3FAEF0-7173-46BA-AE3B-14996B6D263F}"/>
              </a:ext>
            </a:extLst>
          </p:cNvPr>
          <p:cNvSpPr/>
          <p:nvPr userDrawn="1"/>
        </p:nvSpPr>
        <p:spPr>
          <a:xfrm>
            <a:off x="11997398" y="0"/>
            <a:ext cx="194602" cy="60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0985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rgbClr val="D10505">
                <a:alpha val="7000"/>
              </a:srgbClr>
            </a:gs>
            <a:gs pos="0">
              <a:srgbClr val="FF0000">
                <a:alpha val="0"/>
              </a:srgbClr>
            </a:gs>
            <a:gs pos="0">
              <a:srgbClr val="D10505">
                <a:alpha val="0"/>
              </a:srgbClr>
            </a:gs>
            <a:gs pos="4000">
              <a:srgbClr val="D10505">
                <a:alpha val="0"/>
              </a:srgbClr>
            </a:gs>
          </a:gsLst>
          <a:path path="rect">
            <a:fillToRect l="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282FB-234A-4D26-B0A0-D97A6DF60FD4}"/>
              </a:ext>
            </a:extLst>
          </p:cNvPr>
          <p:cNvSpPr>
            <a:spLocks noGrp="1"/>
          </p:cNvSpPr>
          <p:nvPr>
            <p:ph type="ctrTitle"/>
          </p:nvPr>
        </p:nvSpPr>
        <p:spPr>
          <a:xfrm>
            <a:off x="334297" y="2121762"/>
            <a:ext cx="10815484" cy="1114087"/>
          </a:xfrm>
        </p:spPr>
        <p:txBody>
          <a:bodyPr>
            <a:normAutofit fontScale="90000"/>
          </a:bodyPr>
          <a:lstStyle/>
          <a:p>
            <a:r>
              <a:rPr lang="de-DE" sz="3600" dirty="0"/>
              <a:t>Modul</a:t>
            </a:r>
            <a:br>
              <a:rPr lang="de-DE" sz="3600" dirty="0"/>
            </a:br>
            <a:br>
              <a:rPr lang="de-DE" sz="3600" dirty="0"/>
            </a:br>
            <a:r>
              <a:rPr lang="de-DE" sz="3600" dirty="0"/>
              <a:t>Kommunikation</a:t>
            </a:r>
          </a:p>
        </p:txBody>
      </p:sp>
      <p:sp>
        <p:nvSpPr>
          <p:cNvPr id="5" name="Untertitel 4">
            <a:extLst>
              <a:ext uri="{FF2B5EF4-FFF2-40B4-BE49-F238E27FC236}">
                <a16:creationId xmlns:a16="http://schemas.microsoft.com/office/drawing/2014/main" id="{33352C2F-9EAA-4C3B-A006-B628B6EEE8E4}"/>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698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81B57F1-989E-4737-9A15-7C4A1EBE3D7F}"/>
              </a:ext>
            </a:extLst>
          </p:cNvPr>
          <p:cNvSpPr>
            <a:spLocks noGrp="1"/>
          </p:cNvSpPr>
          <p:nvPr>
            <p:ph type="sldNum" sz="quarter" idx="12"/>
          </p:nvPr>
        </p:nvSpPr>
        <p:spPr/>
        <p:txBody>
          <a:bodyPr/>
          <a:lstStyle/>
          <a:p>
            <a:fld id="{F923AC77-8158-4A8F-9D31-7B15E0E4DE1A}" type="slidenum">
              <a:rPr lang="de-DE" smtClean="0"/>
              <a:pPr/>
              <a:t>10</a:t>
            </a:fld>
            <a:endParaRPr lang="de-DE" dirty="0"/>
          </a:p>
        </p:txBody>
      </p:sp>
      <p:pic>
        <p:nvPicPr>
          <p:cNvPr id="6" name="Grafik 5">
            <a:extLst>
              <a:ext uri="{FF2B5EF4-FFF2-40B4-BE49-F238E27FC236}">
                <a16:creationId xmlns:a16="http://schemas.microsoft.com/office/drawing/2014/main" id="{FD0C02F9-E055-4B45-AD14-C3E7EE6D7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203" y="257930"/>
            <a:ext cx="4551049" cy="6068066"/>
          </a:xfrm>
          <a:prstGeom prst="rect">
            <a:avLst/>
          </a:prstGeom>
          <a:ln>
            <a:solidFill>
              <a:schemeClr val="tx1"/>
            </a:solidFill>
          </a:ln>
        </p:spPr>
      </p:pic>
      <p:pic>
        <p:nvPicPr>
          <p:cNvPr id="8" name="Grafik 7">
            <a:extLst>
              <a:ext uri="{FF2B5EF4-FFF2-40B4-BE49-F238E27FC236}">
                <a16:creationId xmlns:a16="http://schemas.microsoft.com/office/drawing/2014/main" id="{C90C34E2-AB09-4AD2-A52E-7FC23E815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555" y="1542294"/>
            <a:ext cx="2327400" cy="3103200"/>
          </a:xfrm>
          <a:prstGeom prst="rect">
            <a:avLst/>
          </a:prstGeom>
          <a:ln>
            <a:solidFill>
              <a:schemeClr val="tx1"/>
            </a:solidFill>
          </a:ln>
        </p:spPr>
      </p:pic>
      <p:pic>
        <p:nvPicPr>
          <p:cNvPr id="10" name="Grafik 9">
            <a:extLst>
              <a:ext uri="{FF2B5EF4-FFF2-40B4-BE49-F238E27FC236}">
                <a16:creationId xmlns:a16="http://schemas.microsoft.com/office/drawing/2014/main" id="{7AA4055E-C240-4C6A-8B92-332B1665B1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2390" y="1542294"/>
            <a:ext cx="2326283" cy="3101710"/>
          </a:xfrm>
          <a:prstGeom prst="rect">
            <a:avLst/>
          </a:prstGeom>
          <a:ln>
            <a:solidFill>
              <a:schemeClr val="tx1"/>
            </a:solidFill>
          </a:ln>
        </p:spPr>
      </p:pic>
    </p:spTree>
    <p:extLst>
      <p:ext uri="{BB962C8B-B14F-4D97-AF65-F5344CB8AC3E}">
        <p14:creationId xmlns:p14="http://schemas.microsoft.com/office/powerpoint/2010/main" val="428949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11</a:t>
            </a:fld>
            <a:endParaRPr lang="de-DE" dirty="0"/>
          </a:p>
        </p:txBody>
      </p:sp>
      <p:sp>
        <p:nvSpPr>
          <p:cNvPr id="3" name="Inhaltsplatzhalter 2">
            <a:extLst>
              <a:ext uri="{FF2B5EF4-FFF2-40B4-BE49-F238E27FC236}">
                <a16:creationId xmlns:a16="http://schemas.microsoft.com/office/drawing/2014/main" id="{9A28429C-CD44-46D1-86B4-581020CCD339}"/>
              </a:ext>
            </a:extLst>
          </p:cNvPr>
          <p:cNvSpPr>
            <a:spLocks noGrp="1"/>
          </p:cNvSpPr>
          <p:nvPr>
            <p:ph idx="1"/>
          </p:nvPr>
        </p:nvSpPr>
        <p:spPr>
          <a:xfrm>
            <a:off x="590400" y="1659600"/>
            <a:ext cx="10763865" cy="3605735"/>
          </a:xfrm>
        </p:spPr>
        <p:txBody>
          <a:bodyPr>
            <a:noAutofit/>
          </a:bodyPr>
          <a:lstStyle/>
          <a:p>
            <a:endParaRPr lang="de-DE" sz="2000" dirty="0"/>
          </a:p>
          <a:p>
            <a:r>
              <a:rPr lang="de-DE" sz="2000" dirty="0"/>
              <a:t>Was hat gut funktioniert – als Angriffstruppführer bzw. als Gruppenführer oder Maschinist?</a:t>
            </a:r>
          </a:p>
          <a:p>
            <a:pPr marL="0" indent="0">
              <a:buNone/>
            </a:pPr>
            <a:endParaRPr lang="de-DE" sz="2000" dirty="0"/>
          </a:p>
          <a:p>
            <a:r>
              <a:rPr lang="de-DE" sz="2000" dirty="0"/>
              <a:t>Wo gab es Probleme?</a:t>
            </a:r>
          </a:p>
          <a:p>
            <a:pPr marL="0" indent="0">
              <a:buNone/>
            </a:pPr>
            <a:endParaRPr lang="de-DE" sz="2000" dirty="0"/>
          </a:p>
          <a:p>
            <a:r>
              <a:rPr lang="de-DE" sz="2000" dirty="0"/>
              <a:t>Welche (zusätzlichen) Informationen hätten Sie benötigt?</a:t>
            </a:r>
          </a:p>
          <a:p>
            <a:endParaRPr lang="de-DE" sz="2000" dirty="0"/>
          </a:p>
          <a:p>
            <a:r>
              <a:rPr lang="de-DE" sz="2000" dirty="0"/>
              <a:t>Was ist den Beobachtern aufgefallen?</a:t>
            </a:r>
          </a:p>
          <a:p>
            <a:endParaRPr lang="de-DE" sz="2000" dirty="0"/>
          </a:p>
        </p:txBody>
      </p:sp>
      <p:sp>
        <p:nvSpPr>
          <p:cNvPr id="4" name="Untertitel 3">
            <a:extLst>
              <a:ext uri="{FF2B5EF4-FFF2-40B4-BE49-F238E27FC236}">
                <a16:creationId xmlns:a16="http://schemas.microsoft.com/office/drawing/2014/main" id="{4F541F26-8699-4B91-AA8A-FD37A01A14FA}"/>
              </a:ext>
            </a:extLst>
          </p:cNvPr>
          <p:cNvSpPr>
            <a:spLocks noGrp="1"/>
          </p:cNvSpPr>
          <p:nvPr>
            <p:ph type="subTitle" idx="13"/>
          </p:nvPr>
        </p:nvSpPr>
        <p:spPr>
          <a:xfrm>
            <a:off x="334800" y="972000"/>
            <a:ext cx="10763864" cy="477149"/>
          </a:xfrm>
        </p:spPr>
        <p:txBody>
          <a:bodyPr>
            <a:normAutofit lnSpcReduction="10000"/>
          </a:bodyPr>
          <a:lstStyle/>
          <a:p>
            <a:r>
              <a:rPr lang="de-DE" dirty="0"/>
              <a:t>Reflexion</a:t>
            </a:r>
          </a:p>
        </p:txBody>
      </p:sp>
      <p:pic>
        <p:nvPicPr>
          <p:cNvPr id="6" name="Grafik 5" descr="Künstliche Intelligenz mit einfarbiger Füllung">
            <a:extLst>
              <a:ext uri="{FF2B5EF4-FFF2-40B4-BE49-F238E27FC236}">
                <a16:creationId xmlns:a16="http://schemas.microsoft.com/office/drawing/2014/main" id="{340A9C0A-8A53-434F-872B-1403153FE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pic>
        <p:nvPicPr>
          <p:cNvPr id="7" name="Grafik 6">
            <a:extLst>
              <a:ext uri="{FF2B5EF4-FFF2-40B4-BE49-F238E27FC236}">
                <a16:creationId xmlns:a16="http://schemas.microsoft.com/office/drawing/2014/main" id="{08C3C3B8-70BD-479F-ADD6-FD3DD52CB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906" y="2843809"/>
            <a:ext cx="2955758" cy="2955758"/>
          </a:xfrm>
          <a:prstGeom prst="rect">
            <a:avLst/>
          </a:prstGeom>
        </p:spPr>
      </p:pic>
    </p:spTree>
    <p:extLst>
      <p:ext uri="{BB962C8B-B14F-4D97-AF65-F5344CB8AC3E}">
        <p14:creationId xmlns:p14="http://schemas.microsoft.com/office/powerpoint/2010/main" val="239580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12</a:t>
            </a:fld>
            <a:endParaRPr lang="de-DE" dirty="0"/>
          </a:p>
        </p:txBody>
      </p:sp>
      <p:pic>
        <p:nvPicPr>
          <p:cNvPr id="4" name="Grafik 3" descr="Kommentar Feuer mit einfarbiger Füllung">
            <a:extLst>
              <a:ext uri="{FF2B5EF4-FFF2-40B4-BE49-F238E27FC236}">
                <a16:creationId xmlns:a16="http://schemas.microsoft.com/office/drawing/2014/main" id="{95CE5966-490E-473A-9D26-A1E168C05CE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889" t="592" r="6492" b="11773"/>
          <a:stretch/>
        </p:blipFill>
        <p:spPr>
          <a:xfrm>
            <a:off x="10350000" y="93600"/>
            <a:ext cx="914266" cy="914400"/>
          </a:xfrm>
          <a:prstGeom prst="rect">
            <a:avLst/>
          </a:prstGeom>
        </p:spPr>
      </p:pic>
      <p:sp>
        <p:nvSpPr>
          <p:cNvPr id="3" name="Textfeld 2">
            <a:extLst>
              <a:ext uri="{FF2B5EF4-FFF2-40B4-BE49-F238E27FC236}">
                <a16:creationId xmlns:a16="http://schemas.microsoft.com/office/drawing/2014/main" id="{D569F4EC-7F31-439D-B7F5-CDD2B2B49F2E}"/>
              </a:ext>
            </a:extLst>
          </p:cNvPr>
          <p:cNvSpPr txBox="1"/>
          <p:nvPr/>
        </p:nvSpPr>
        <p:spPr>
          <a:xfrm>
            <a:off x="590400" y="1659600"/>
            <a:ext cx="10515600" cy="4270015"/>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Bei der Übung gibt es drei verschieden Rollen:</a:t>
            </a:r>
          </a:p>
          <a:p>
            <a:pPr>
              <a:lnSpc>
                <a:spcPct val="107000"/>
              </a:lnSpc>
              <a:spcAft>
                <a:spcPts val="800"/>
              </a:spcAft>
            </a:pPr>
            <a:endParaRPr lang="de-DE" sz="18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b="1" dirty="0">
                <a:effectLst/>
                <a:latin typeface="Arial" panose="020B0604020202020204" pitchFamily="34" charset="0"/>
                <a:ea typeface="Calibri" panose="020F0502020204030204" pitchFamily="34" charset="0"/>
                <a:cs typeface="Arial" panose="020B0604020202020204" pitchFamily="34" charset="0"/>
              </a:rPr>
              <a:t>Angriffstruppführer (</a:t>
            </a:r>
            <a:r>
              <a:rPr lang="de-DE" sz="1800" b="1" dirty="0" err="1">
                <a:effectLst/>
                <a:latin typeface="Arial" panose="020B0604020202020204" pitchFamily="34" charset="0"/>
                <a:ea typeface="Calibri" panose="020F0502020204030204" pitchFamily="34" charset="0"/>
                <a:cs typeface="Arial" panose="020B0604020202020204" pitchFamily="34" charset="0"/>
              </a:rPr>
              <a:t>ATrFü</a:t>
            </a:r>
            <a:r>
              <a:rPr lang="de-DE" sz="1800" b="1" dirty="0">
                <a:effectLst/>
                <a:latin typeface="Arial" panose="020B0604020202020204" pitchFamily="34" charset="0"/>
                <a:ea typeface="Calibri" panose="020F0502020204030204" pitchFamily="34" charset="0"/>
                <a:cs typeface="Arial" panose="020B0604020202020204" pitchFamily="34" charset="0"/>
              </a:rPr>
              <a:t>) </a:t>
            </a:r>
            <a:r>
              <a:rPr lang="de-DE" sz="1800" b="1"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Beobachter (Beo1)</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b="1" dirty="0">
                <a:effectLst/>
                <a:latin typeface="Arial" panose="020B0604020202020204" pitchFamily="34" charset="0"/>
                <a:ea typeface="Calibri" panose="020F0502020204030204" pitchFamily="34" charset="0"/>
                <a:cs typeface="Arial" panose="020B0604020202020204" pitchFamily="34" charset="0"/>
              </a:rPr>
              <a:t>Gruppenführer (GF) </a:t>
            </a:r>
            <a:r>
              <a:rPr lang="de-DE" sz="1800" b="1"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de-DE" b="1" dirty="0">
                <a:latin typeface="Arial" panose="020B0604020202020204" pitchFamily="34" charset="0"/>
                <a:ea typeface="Calibri" panose="020F0502020204030204" pitchFamily="34" charset="0"/>
                <a:cs typeface="Arial" panose="020B0604020202020204" pitchFamily="34" charset="0"/>
              </a:rPr>
              <a:t>Angriffstruppführer</a:t>
            </a:r>
            <a:r>
              <a:rPr lang="de-DE"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de-DE" b="1"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ATrFü</a:t>
            </a:r>
            <a:r>
              <a:rPr lang="de-DE"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p>
          <a:p>
            <a:pPr>
              <a:lnSpc>
                <a:spcPct val="107000"/>
              </a:lnSpc>
              <a:spcAft>
                <a:spcPts val="800"/>
              </a:spcAft>
            </a:pPr>
            <a:r>
              <a:rPr lang="de-DE" sz="1800" b="1" dirty="0">
                <a:effectLst/>
                <a:latin typeface="Arial" panose="020B0604020202020204" pitchFamily="34" charset="0"/>
                <a:ea typeface="Calibri" panose="020F0502020204030204" pitchFamily="34" charset="0"/>
                <a:cs typeface="Arial" panose="020B0604020202020204" pitchFamily="34" charset="0"/>
              </a:rPr>
              <a:t>Maschinist (</a:t>
            </a:r>
            <a:r>
              <a:rPr lang="de-DE" sz="1800" b="1" dirty="0" err="1">
                <a:effectLst/>
                <a:latin typeface="Arial" panose="020B0604020202020204" pitchFamily="34" charset="0"/>
                <a:ea typeface="Calibri" panose="020F0502020204030204" pitchFamily="34" charset="0"/>
                <a:cs typeface="Arial" panose="020B0604020202020204" pitchFamily="34" charset="0"/>
              </a:rPr>
              <a:t>Maschi</a:t>
            </a:r>
            <a:r>
              <a:rPr lang="de-DE" sz="1800" b="1" dirty="0">
                <a:effectLst/>
                <a:latin typeface="Arial" panose="020B0604020202020204" pitchFamily="34" charset="0"/>
                <a:ea typeface="Calibri" panose="020F0502020204030204" pitchFamily="34" charset="0"/>
                <a:cs typeface="Arial" panose="020B0604020202020204" pitchFamily="34" charset="0"/>
              </a:rPr>
              <a:t>) </a:t>
            </a:r>
            <a:r>
              <a:rPr lang="de-DE" sz="1800" b="1"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Beobachter (Beo2)</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b="1" dirty="0">
                <a:latin typeface="Arial" panose="020B0604020202020204" pitchFamily="34" charset="0"/>
                <a:ea typeface="Calibri" panose="020F0502020204030204" pitchFamily="34" charset="0"/>
                <a:cs typeface="Arial" panose="020B0604020202020204" pitchFamily="34" charset="0"/>
              </a:rPr>
              <a:t>Beobachter (Beo1) </a:t>
            </a:r>
            <a:r>
              <a:rPr lang="de-DE"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Maschinist (</a:t>
            </a:r>
            <a:r>
              <a:rPr lang="de-DE" b="1" dirty="0" err="1">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Maschi</a:t>
            </a:r>
            <a:r>
              <a:rPr lang="de-DE"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p>
          <a:p>
            <a:pPr>
              <a:lnSpc>
                <a:spcPct val="107000"/>
              </a:lnSpc>
              <a:spcAft>
                <a:spcPts val="800"/>
              </a:spcAft>
            </a:pPr>
            <a:r>
              <a:rPr lang="de-DE"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Beobachter (Beo2)  Gruppenführer (GF)</a:t>
            </a:r>
            <a:endParaRPr lang="de-DE"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de-DE" dirty="0"/>
          </a:p>
          <a:p>
            <a:r>
              <a:rPr lang="de-DE" dirty="0">
                <a:latin typeface="Arial" panose="020B0604020202020204" pitchFamily="34" charset="0"/>
                <a:cs typeface="Arial" panose="020B0604020202020204" pitchFamily="34" charset="0"/>
              </a:rPr>
              <a:t>Bitte lesen Sie sich den Arbeitsauftrag für Ihre Rolle durch.</a:t>
            </a:r>
          </a:p>
          <a:p>
            <a:r>
              <a:rPr lang="de-DE" dirty="0">
                <a:latin typeface="Arial" panose="020B0604020202020204" pitchFamily="34" charset="0"/>
                <a:cs typeface="Arial" panose="020B0604020202020204" pitchFamily="34" charset="0"/>
              </a:rPr>
              <a:t>Personen pro Team: 5</a:t>
            </a:r>
          </a:p>
          <a:p>
            <a:r>
              <a:rPr lang="de-DE" dirty="0">
                <a:latin typeface="Arial" panose="020B0604020202020204" pitchFamily="34" charset="0"/>
                <a:cs typeface="Arial" panose="020B0604020202020204" pitchFamily="34" charset="0"/>
              </a:rPr>
              <a:t>Dauer der Bearbeitung: 15 Minuten</a:t>
            </a:r>
          </a:p>
          <a:p>
            <a:r>
              <a:rPr lang="de-DE" dirty="0"/>
              <a:t> </a:t>
            </a:r>
          </a:p>
        </p:txBody>
      </p:sp>
      <p:sp>
        <p:nvSpPr>
          <p:cNvPr id="6" name="Untertitel 3">
            <a:extLst>
              <a:ext uri="{FF2B5EF4-FFF2-40B4-BE49-F238E27FC236}">
                <a16:creationId xmlns:a16="http://schemas.microsoft.com/office/drawing/2014/main" id="{67B64AF6-26E0-4F35-B580-5E4D4ED87131}"/>
              </a:ext>
            </a:extLst>
          </p:cNvPr>
          <p:cNvSpPr>
            <a:spLocks noGrp="1"/>
          </p:cNvSpPr>
          <p:nvPr>
            <p:ph type="subTitle" idx="13"/>
          </p:nvPr>
        </p:nvSpPr>
        <p:spPr>
          <a:xfrm>
            <a:off x="334800" y="972000"/>
            <a:ext cx="10800000" cy="477149"/>
          </a:xfrm>
        </p:spPr>
        <p:txBody>
          <a:bodyPr>
            <a:normAutofit lnSpcReduction="10000"/>
          </a:bodyPr>
          <a:lstStyle/>
          <a:p>
            <a:r>
              <a:rPr lang="de-DE" dirty="0"/>
              <a:t>Übung: Blind durchs Feuer – Vol. 2</a:t>
            </a:r>
          </a:p>
        </p:txBody>
      </p:sp>
      <p:sp>
        <p:nvSpPr>
          <p:cNvPr id="14" name="Rechteck 13">
            <a:extLst>
              <a:ext uri="{FF2B5EF4-FFF2-40B4-BE49-F238E27FC236}">
                <a16:creationId xmlns:a16="http://schemas.microsoft.com/office/drawing/2014/main" id="{374C2C33-8B1C-4A32-9BB9-871B3D1E30E1}"/>
              </a:ext>
            </a:extLst>
          </p:cNvPr>
          <p:cNvSpPr/>
          <p:nvPr/>
        </p:nvSpPr>
        <p:spPr>
          <a:xfrm>
            <a:off x="7620000" y="3956167"/>
            <a:ext cx="2844800" cy="11750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7D779253-C9F8-4DA2-A0B9-2DDF3549A78B}"/>
              </a:ext>
            </a:extLst>
          </p:cNvPr>
          <p:cNvSpPr/>
          <p:nvPr/>
        </p:nvSpPr>
        <p:spPr>
          <a:xfrm>
            <a:off x="6941930" y="3956166"/>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t>Beo1</a:t>
            </a:r>
          </a:p>
        </p:txBody>
      </p:sp>
      <p:cxnSp>
        <p:nvCxnSpPr>
          <p:cNvPr id="20" name="Gerader Verbinder 19">
            <a:extLst>
              <a:ext uri="{FF2B5EF4-FFF2-40B4-BE49-F238E27FC236}">
                <a16:creationId xmlns:a16="http://schemas.microsoft.com/office/drawing/2014/main" id="{795E56E4-DF6C-416E-B69C-DC83E95729EC}"/>
              </a:ext>
            </a:extLst>
          </p:cNvPr>
          <p:cNvCxnSpPr>
            <a:cxnSpLocks/>
          </p:cNvCxnSpPr>
          <p:nvPr/>
        </p:nvCxnSpPr>
        <p:spPr>
          <a:xfrm flipV="1">
            <a:off x="7664174" y="3993322"/>
            <a:ext cx="2767496" cy="113787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Ellipse 4">
            <a:extLst>
              <a:ext uri="{FF2B5EF4-FFF2-40B4-BE49-F238E27FC236}">
                <a16:creationId xmlns:a16="http://schemas.microsoft.com/office/drawing/2014/main" id="{640749A8-8DF6-5EDC-7AEA-A8884FAC7547}"/>
              </a:ext>
            </a:extLst>
          </p:cNvPr>
          <p:cNvSpPr/>
          <p:nvPr/>
        </p:nvSpPr>
        <p:spPr>
          <a:xfrm>
            <a:off x="7761594" y="3263984"/>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200" dirty="0" err="1"/>
              <a:t>ATrFü</a:t>
            </a:r>
            <a:endParaRPr lang="de-DE" sz="1200" dirty="0"/>
          </a:p>
        </p:txBody>
      </p:sp>
      <p:sp>
        <p:nvSpPr>
          <p:cNvPr id="7" name="Ellipse 6">
            <a:extLst>
              <a:ext uri="{FF2B5EF4-FFF2-40B4-BE49-F238E27FC236}">
                <a16:creationId xmlns:a16="http://schemas.microsoft.com/office/drawing/2014/main" id="{8FE8FD0E-6B75-4373-B40C-18BBA0E2E13D}"/>
              </a:ext>
            </a:extLst>
          </p:cNvPr>
          <p:cNvSpPr/>
          <p:nvPr/>
        </p:nvSpPr>
        <p:spPr>
          <a:xfrm>
            <a:off x="9897762" y="5179565"/>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t>Beo2</a:t>
            </a:r>
          </a:p>
        </p:txBody>
      </p:sp>
      <p:sp>
        <p:nvSpPr>
          <p:cNvPr id="8" name="Ellipse 7">
            <a:extLst>
              <a:ext uri="{FF2B5EF4-FFF2-40B4-BE49-F238E27FC236}">
                <a16:creationId xmlns:a16="http://schemas.microsoft.com/office/drawing/2014/main" id="{AEC86110-4E5B-1550-3C78-36E9B4789A56}"/>
              </a:ext>
            </a:extLst>
          </p:cNvPr>
          <p:cNvSpPr/>
          <p:nvPr/>
        </p:nvSpPr>
        <p:spPr>
          <a:xfrm>
            <a:off x="8861346" y="5224403"/>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err="1"/>
              <a:t>Maschi</a:t>
            </a:r>
            <a:endParaRPr lang="de-DE" sz="1200" dirty="0"/>
          </a:p>
        </p:txBody>
      </p:sp>
      <p:sp>
        <p:nvSpPr>
          <p:cNvPr id="13" name="Ellipse 12">
            <a:extLst>
              <a:ext uri="{FF2B5EF4-FFF2-40B4-BE49-F238E27FC236}">
                <a16:creationId xmlns:a16="http://schemas.microsoft.com/office/drawing/2014/main" id="{9EAF64E3-B987-9125-61B4-3C2F9B64C913}"/>
              </a:ext>
            </a:extLst>
          </p:cNvPr>
          <p:cNvSpPr/>
          <p:nvPr/>
        </p:nvSpPr>
        <p:spPr>
          <a:xfrm>
            <a:off x="10579914" y="4096006"/>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t>GF</a:t>
            </a:r>
          </a:p>
        </p:txBody>
      </p:sp>
    </p:spTree>
    <p:extLst>
      <p:ext uri="{BB962C8B-B14F-4D97-AF65-F5344CB8AC3E}">
        <p14:creationId xmlns:p14="http://schemas.microsoft.com/office/powerpoint/2010/main" val="315711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13</a:t>
            </a:fld>
            <a:endParaRPr lang="de-DE" dirty="0"/>
          </a:p>
        </p:txBody>
      </p:sp>
      <p:sp>
        <p:nvSpPr>
          <p:cNvPr id="3" name="Inhaltsplatzhalter 2">
            <a:extLst>
              <a:ext uri="{FF2B5EF4-FFF2-40B4-BE49-F238E27FC236}">
                <a16:creationId xmlns:a16="http://schemas.microsoft.com/office/drawing/2014/main" id="{9A28429C-CD44-46D1-86B4-581020CCD339}"/>
              </a:ext>
            </a:extLst>
          </p:cNvPr>
          <p:cNvSpPr>
            <a:spLocks noGrp="1"/>
          </p:cNvSpPr>
          <p:nvPr>
            <p:ph idx="1"/>
          </p:nvPr>
        </p:nvSpPr>
        <p:spPr>
          <a:xfrm>
            <a:off x="590400" y="1659601"/>
            <a:ext cx="10763865" cy="2810800"/>
          </a:xfrm>
        </p:spPr>
        <p:txBody>
          <a:bodyPr>
            <a:normAutofit/>
          </a:bodyPr>
          <a:lstStyle/>
          <a:p>
            <a:endParaRPr lang="de-DE" dirty="0"/>
          </a:p>
          <a:p>
            <a:r>
              <a:rPr lang="de-DE" dirty="0"/>
              <a:t>Was lief anders – besser bzw. schlechter?</a:t>
            </a:r>
          </a:p>
          <a:p>
            <a:endParaRPr lang="de-DE" dirty="0"/>
          </a:p>
        </p:txBody>
      </p:sp>
      <p:sp>
        <p:nvSpPr>
          <p:cNvPr id="4" name="Untertitel 3">
            <a:extLst>
              <a:ext uri="{FF2B5EF4-FFF2-40B4-BE49-F238E27FC236}">
                <a16:creationId xmlns:a16="http://schemas.microsoft.com/office/drawing/2014/main" id="{4F541F26-8699-4B91-AA8A-FD37A01A14FA}"/>
              </a:ext>
            </a:extLst>
          </p:cNvPr>
          <p:cNvSpPr>
            <a:spLocks noGrp="1"/>
          </p:cNvSpPr>
          <p:nvPr>
            <p:ph type="subTitle" idx="13"/>
          </p:nvPr>
        </p:nvSpPr>
        <p:spPr>
          <a:xfrm>
            <a:off x="334800" y="972000"/>
            <a:ext cx="10763864" cy="477149"/>
          </a:xfrm>
        </p:spPr>
        <p:txBody>
          <a:bodyPr>
            <a:normAutofit lnSpcReduction="10000"/>
          </a:bodyPr>
          <a:lstStyle/>
          <a:p>
            <a:r>
              <a:rPr lang="de-DE" dirty="0"/>
              <a:t>Reflexion</a:t>
            </a:r>
          </a:p>
        </p:txBody>
      </p:sp>
      <p:pic>
        <p:nvPicPr>
          <p:cNvPr id="6" name="Grafik 5" descr="Künstliche Intelligenz mit einfarbiger Füllung">
            <a:extLst>
              <a:ext uri="{FF2B5EF4-FFF2-40B4-BE49-F238E27FC236}">
                <a16:creationId xmlns:a16="http://schemas.microsoft.com/office/drawing/2014/main" id="{340A9C0A-8A53-434F-872B-1403153FE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pic>
        <p:nvPicPr>
          <p:cNvPr id="7" name="Grafik 6">
            <a:extLst>
              <a:ext uri="{FF2B5EF4-FFF2-40B4-BE49-F238E27FC236}">
                <a16:creationId xmlns:a16="http://schemas.microsoft.com/office/drawing/2014/main" id="{43CA2E01-D005-4BB1-8E5E-1A5B03115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906" y="2843809"/>
            <a:ext cx="2955758" cy="2955758"/>
          </a:xfrm>
          <a:prstGeom prst="rect">
            <a:avLst/>
          </a:prstGeom>
        </p:spPr>
      </p:pic>
    </p:spTree>
    <p:extLst>
      <p:ext uri="{BB962C8B-B14F-4D97-AF65-F5344CB8AC3E}">
        <p14:creationId xmlns:p14="http://schemas.microsoft.com/office/powerpoint/2010/main" val="3693557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14</a:t>
            </a:fld>
            <a:endParaRPr lang="de-DE" dirty="0"/>
          </a:p>
        </p:txBody>
      </p:sp>
      <p:sp>
        <p:nvSpPr>
          <p:cNvPr id="9" name="Titel 4">
            <a:extLst>
              <a:ext uri="{FF2B5EF4-FFF2-40B4-BE49-F238E27FC236}">
                <a16:creationId xmlns:a16="http://schemas.microsoft.com/office/drawing/2014/main" id="{C986A714-5615-475B-A0BA-633E88CF20EA}"/>
              </a:ext>
            </a:extLst>
          </p:cNvPr>
          <p:cNvSpPr txBox="1">
            <a:spLocks/>
          </p:cNvSpPr>
          <p:nvPr/>
        </p:nvSpPr>
        <p:spPr>
          <a:xfrm>
            <a:off x="346841" y="1321869"/>
            <a:ext cx="10794125" cy="2387600"/>
          </a:xfrm>
          <a:prstGeom prst="rect">
            <a:avLst/>
          </a:prstGeom>
        </p:spPr>
        <p:txBody>
          <a:bodyPr anchor="b"/>
          <a:lst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de-DE" dirty="0"/>
              <a:t>Fallbeispiele</a:t>
            </a:r>
          </a:p>
        </p:txBody>
      </p:sp>
      <p:pic>
        <p:nvPicPr>
          <p:cNvPr id="4" name="Grafik 3" descr="Dokument mit einfarbiger Füllung">
            <a:extLst>
              <a:ext uri="{FF2B5EF4-FFF2-40B4-BE49-F238E27FC236}">
                <a16:creationId xmlns:a16="http://schemas.microsoft.com/office/drawing/2014/main" id="{D2B73E77-C356-44CC-A7CD-1C2D8CCF75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4812" y="1829334"/>
            <a:ext cx="1372669" cy="1372669"/>
          </a:xfrm>
          <a:prstGeom prst="rect">
            <a:avLst/>
          </a:prstGeom>
        </p:spPr>
      </p:pic>
      <p:sp>
        <p:nvSpPr>
          <p:cNvPr id="6" name="Textfeld 5">
            <a:extLst>
              <a:ext uri="{FF2B5EF4-FFF2-40B4-BE49-F238E27FC236}">
                <a16:creationId xmlns:a16="http://schemas.microsoft.com/office/drawing/2014/main" id="{6B090F09-789C-4F5B-94D0-DA47A1F6843F}"/>
              </a:ext>
            </a:extLst>
          </p:cNvPr>
          <p:cNvSpPr txBox="1"/>
          <p:nvPr/>
        </p:nvSpPr>
        <p:spPr>
          <a:xfrm>
            <a:off x="900545" y="4641273"/>
            <a:ext cx="8520546"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Bitte lesen Sie sich Ihr Fallbeispiel durch und bearbeiten Sie die Aufgaben zuerst einmal alleine. Besprechen Sie sich dann in Ihrer Kleingruppe.</a:t>
            </a:r>
          </a:p>
          <a:p>
            <a:r>
              <a:rPr lang="de-DE" dirty="0">
                <a:latin typeface="Arial" panose="020B0604020202020204" pitchFamily="34" charset="0"/>
                <a:cs typeface="Arial" panose="020B0604020202020204" pitchFamily="34" charset="0"/>
              </a:rPr>
              <a:t>Personen pro Team: 3 bis 5</a:t>
            </a:r>
          </a:p>
          <a:p>
            <a:r>
              <a:rPr lang="de-DE" dirty="0">
                <a:latin typeface="Arial" panose="020B0604020202020204" pitchFamily="34" charset="0"/>
                <a:cs typeface="Arial" panose="020B0604020202020204" pitchFamily="34" charset="0"/>
              </a:rPr>
              <a:t>Dauer der Bearbeitung: 20 Minuten </a:t>
            </a:r>
          </a:p>
        </p:txBody>
      </p:sp>
    </p:spTree>
    <p:extLst>
      <p:ext uri="{BB962C8B-B14F-4D97-AF65-F5344CB8AC3E}">
        <p14:creationId xmlns:p14="http://schemas.microsoft.com/office/powerpoint/2010/main" val="273469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B741E48-C972-4A07-9057-C882E9001FE3}"/>
              </a:ext>
            </a:extLst>
          </p:cNvPr>
          <p:cNvSpPr>
            <a:spLocks noGrp="1"/>
          </p:cNvSpPr>
          <p:nvPr>
            <p:ph type="sldNum" sz="quarter" idx="12"/>
          </p:nvPr>
        </p:nvSpPr>
        <p:spPr/>
        <p:txBody>
          <a:bodyPr/>
          <a:lstStyle/>
          <a:p>
            <a:fld id="{F923AC77-8158-4A8F-9D31-7B15E0E4DE1A}" type="slidenum">
              <a:rPr lang="de-DE" smtClean="0"/>
              <a:pPr/>
              <a:t>15</a:t>
            </a:fld>
            <a:endParaRPr lang="de-DE" dirty="0"/>
          </a:p>
        </p:txBody>
      </p:sp>
      <p:sp>
        <p:nvSpPr>
          <p:cNvPr id="6" name="Untertitel 5">
            <a:extLst>
              <a:ext uri="{FF2B5EF4-FFF2-40B4-BE49-F238E27FC236}">
                <a16:creationId xmlns:a16="http://schemas.microsoft.com/office/drawing/2014/main" id="{461C40C9-0138-49C3-B1B2-6B854648C3E2}"/>
              </a:ext>
            </a:extLst>
          </p:cNvPr>
          <p:cNvSpPr>
            <a:spLocks noGrp="1"/>
          </p:cNvSpPr>
          <p:nvPr>
            <p:ph type="subTitle" idx="13"/>
          </p:nvPr>
        </p:nvSpPr>
        <p:spPr/>
        <p:txBody>
          <a:bodyPr>
            <a:normAutofit lnSpcReduction="10000"/>
          </a:bodyPr>
          <a:lstStyle/>
          <a:p>
            <a:r>
              <a:rPr lang="de-DE" dirty="0"/>
              <a:t>Das Sender-Empfänger-Modell </a:t>
            </a:r>
            <a:r>
              <a:rPr lang="de-DE" sz="900" dirty="0"/>
              <a:t>(Shannon &amp; Weaver, 1949)</a:t>
            </a:r>
            <a:endParaRPr lang="de-DE" dirty="0"/>
          </a:p>
        </p:txBody>
      </p:sp>
      <p:pic>
        <p:nvPicPr>
          <p:cNvPr id="5" name="Grafik 4">
            <a:extLst>
              <a:ext uri="{FF2B5EF4-FFF2-40B4-BE49-F238E27FC236}">
                <a16:creationId xmlns:a16="http://schemas.microsoft.com/office/drawing/2014/main" id="{488CEB60-7F75-451E-B4ED-C9FDD4AF3396}"/>
              </a:ext>
            </a:extLst>
          </p:cNvPr>
          <p:cNvPicPr/>
          <p:nvPr/>
        </p:nvPicPr>
        <p:blipFill>
          <a:blip r:embed="rId3">
            <a:extLst>
              <a:ext uri="{28A0092B-C50C-407E-A947-70E740481C1C}">
                <a14:useLocalDpi xmlns:a14="http://schemas.microsoft.com/office/drawing/2010/main" val="0"/>
              </a:ext>
            </a:extLst>
          </a:blip>
          <a:stretch>
            <a:fillRect/>
          </a:stretch>
        </p:blipFill>
        <p:spPr>
          <a:xfrm>
            <a:off x="2153761" y="2098967"/>
            <a:ext cx="996315" cy="2059305"/>
          </a:xfrm>
          <a:prstGeom prst="rect">
            <a:avLst/>
          </a:prstGeom>
        </p:spPr>
      </p:pic>
      <p:sp>
        <p:nvSpPr>
          <p:cNvPr id="7" name="Rechteck 6">
            <a:extLst>
              <a:ext uri="{FF2B5EF4-FFF2-40B4-BE49-F238E27FC236}">
                <a16:creationId xmlns:a16="http://schemas.microsoft.com/office/drawing/2014/main" id="{F620A146-9278-4019-B82B-DEAABAE1E0C7}"/>
              </a:ext>
            </a:extLst>
          </p:cNvPr>
          <p:cNvSpPr/>
          <p:nvPr/>
        </p:nvSpPr>
        <p:spPr>
          <a:xfrm>
            <a:off x="3037115" y="2992409"/>
            <a:ext cx="1578982" cy="9067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700" dirty="0">
                <a:solidFill>
                  <a:schemeClr val="tx1"/>
                </a:solidFill>
                <a:effectLst/>
                <a:latin typeface="Arial" panose="020B0604020202020204" pitchFamily="34" charset="0"/>
                <a:ea typeface="Calibri" panose="020F0502020204030204" pitchFamily="34" charset="0"/>
                <a:cs typeface="Arial" panose="020B0604020202020204" pitchFamily="34" charset="0"/>
              </a:rPr>
              <a:t>Verschlüsseln/ Verpacken</a:t>
            </a:r>
          </a:p>
        </p:txBody>
      </p:sp>
      <p:sp>
        <p:nvSpPr>
          <p:cNvPr id="8" name="Pfeil: nach rechts 7">
            <a:extLst>
              <a:ext uri="{FF2B5EF4-FFF2-40B4-BE49-F238E27FC236}">
                <a16:creationId xmlns:a16="http://schemas.microsoft.com/office/drawing/2014/main" id="{F84F91AF-49C3-4258-9A7E-88EDB8A2F722}"/>
              </a:ext>
            </a:extLst>
          </p:cNvPr>
          <p:cNvSpPr/>
          <p:nvPr/>
        </p:nvSpPr>
        <p:spPr>
          <a:xfrm>
            <a:off x="4740231" y="3204481"/>
            <a:ext cx="2171700" cy="46482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Explosion: 8 Zacken 8">
            <a:extLst>
              <a:ext uri="{FF2B5EF4-FFF2-40B4-BE49-F238E27FC236}">
                <a16:creationId xmlns:a16="http://schemas.microsoft.com/office/drawing/2014/main" id="{07B7FCB3-4F81-4234-96C1-8BA191BB96E0}"/>
              </a:ext>
            </a:extLst>
          </p:cNvPr>
          <p:cNvSpPr/>
          <p:nvPr/>
        </p:nvSpPr>
        <p:spPr>
          <a:xfrm>
            <a:off x="5443824" y="2839823"/>
            <a:ext cx="746760" cy="655320"/>
          </a:xfrm>
          <a:prstGeom prst="irregularSeal1">
            <a:avLst/>
          </a:prstGeom>
          <a:solidFill>
            <a:srgbClr val="FFFF66"/>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2">
            <a:extLst>
              <a:ext uri="{FF2B5EF4-FFF2-40B4-BE49-F238E27FC236}">
                <a16:creationId xmlns:a16="http://schemas.microsoft.com/office/drawing/2014/main" id="{FDC9789C-7164-4664-9701-FA6B23BBA138}"/>
              </a:ext>
            </a:extLst>
          </p:cNvPr>
          <p:cNvSpPr txBox="1">
            <a:spLocks noChangeArrowheads="1"/>
          </p:cNvSpPr>
          <p:nvPr/>
        </p:nvSpPr>
        <p:spPr bwMode="auto">
          <a:xfrm>
            <a:off x="5178649" y="2333732"/>
            <a:ext cx="1291661" cy="365760"/>
          </a:xfrm>
          <a:custGeom>
            <a:avLst/>
            <a:gdLst>
              <a:gd name="connsiteX0" fmla="*/ 0 w 1173480"/>
              <a:gd name="connsiteY0" fmla="*/ 0 h 365760"/>
              <a:gd name="connsiteX1" fmla="*/ 1173480 w 1173480"/>
              <a:gd name="connsiteY1" fmla="*/ 0 h 365760"/>
              <a:gd name="connsiteX2" fmla="*/ 1173480 w 1173480"/>
              <a:gd name="connsiteY2" fmla="*/ 365760 h 365760"/>
              <a:gd name="connsiteX3" fmla="*/ 0 w 1173480"/>
              <a:gd name="connsiteY3" fmla="*/ 365760 h 365760"/>
              <a:gd name="connsiteX4" fmla="*/ 0 w 1173480"/>
              <a:gd name="connsiteY4" fmla="*/ 0 h 365760"/>
              <a:gd name="connsiteX0" fmla="*/ 0 w 1174213"/>
              <a:gd name="connsiteY0" fmla="*/ 0 h 365760"/>
              <a:gd name="connsiteX1" fmla="*/ 1173480 w 1174213"/>
              <a:gd name="connsiteY1" fmla="*/ 0 h 365760"/>
              <a:gd name="connsiteX2" fmla="*/ 1173480 w 1174213"/>
              <a:gd name="connsiteY2" fmla="*/ 182880 h 365760"/>
              <a:gd name="connsiteX3" fmla="*/ 1173480 w 1174213"/>
              <a:gd name="connsiteY3" fmla="*/ 365760 h 365760"/>
              <a:gd name="connsiteX4" fmla="*/ 0 w 1174213"/>
              <a:gd name="connsiteY4" fmla="*/ 365760 h 365760"/>
              <a:gd name="connsiteX5" fmla="*/ 0 w 1174213"/>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213" h="365760">
                <a:moveTo>
                  <a:pt x="0" y="0"/>
                </a:moveTo>
                <a:lnTo>
                  <a:pt x="1173480" y="0"/>
                </a:lnTo>
                <a:cubicBezTo>
                  <a:pt x="1170940" y="53340"/>
                  <a:pt x="1176020" y="129540"/>
                  <a:pt x="1173480" y="182880"/>
                </a:cubicBezTo>
                <a:lnTo>
                  <a:pt x="1173480" y="365760"/>
                </a:lnTo>
                <a:lnTo>
                  <a:pt x="0" y="365760"/>
                </a:lnTo>
                <a:lnTo>
                  <a:pt x="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1700" b="1" dirty="0">
                <a:effectLst/>
                <a:latin typeface="Arial" panose="020B0604020202020204" pitchFamily="34" charset="0"/>
                <a:ea typeface="Calibri" panose="020F0502020204030204" pitchFamily="34" charset="0"/>
                <a:cs typeface="Arial" panose="020B0604020202020204" pitchFamily="34" charset="0"/>
              </a:rPr>
              <a:t>Störquelle</a:t>
            </a:r>
            <a:endParaRPr lang="de-DE" sz="17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0D4CD2D7-3BE3-4BDA-82EA-DD0E3C04525F}"/>
              </a:ext>
            </a:extLst>
          </p:cNvPr>
          <p:cNvSpPr/>
          <p:nvPr/>
        </p:nvSpPr>
        <p:spPr>
          <a:xfrm>
            <a:off x="7017789" y="2987311"/>
            <a:ext cx="1578982" cy="89916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700" dirty="0">
                <a:solidFill>
                  <a:schemeClr val="tx1"/>
                </a:solidFill>
                <a:effectLst/>
                <a:latin typeface="Arial" panose="020B0604020202020204" pitchFamily="34" charset="0"/>
                <a:ea typeface="Calibri" panose="020F0502020204030204" pitchFamily="34" charset="0"/>
                <a:cs typeface="Arial" panose="020B0604020202020204" pitchFamily="34" charset="0"/>
              </a:rPr>
              <a:t>Entschlüsseln/ Entpacken</a:t>
            </a:r>
          </a:p>
        </p:txBody>
      </p:sp>
      <p:pic>
        <p:nvPicPr>
          <p:cNvPr id="12" name="Grafik 11">
            <a:extLst>
              <a:ext uri="{FF2B5EF4-FFF2-40B4-BE49-F238E27FC236}">
                <a16:creationId xmlns:a16="http://schemas.microsoft.com/office/drawing/2014/main" id="{67DF59AE-2C03-4888-B4FF-80EA89C6EA0D}"/>
              </a:ext>
            </a:extLst>
          </p:cNvPr>
          <p:cNvPicPr/>
          <p:nvPr/>
        </p:nvPicPr>
        <p:blipFill>
          <a:blip r:embed="rId4">
            <a:extLst>
              <a:ext uri="{28A0092B-C50C-407E-A947-70E740481C1C}">
                <a14:useLocalDpi xmlns:a14="http://schemas.microsoft.com/office/drawing/2010/main" val="0"/>
              </a:ext>
            </a:extLst>
          </a:blip>
          <a:stretch>
            <a:fillRect/>
          </a:stretch>
        </p:blipFill>
        <p:spPr>
          <a:xfrm>
            <a:off x="8642699" y="1990927"/>
            <a:ext cx="868680" cy="2110740"/>
          </a:xfrm>
          <a:prstGeom prst="rect">
            <a:avLst/>
          </a:prstGeom>
        </p:spPr>
      </p:pic>
      <p:sp>
        <p:nvSpPr>
          <p:cNvPr id="13" name="Pfeil: nach unten gekrümmt 12">
            <a:extLst>
              <a:ext uri="{FF2B5EF4-FFF2-40B4-BE49-F238E27FC236}">
                <a16:creationId xmlns:a16="http://schemas.microsoft.com/office/drawing/2014/main" id="{5D9B084A-D534-4B78-8C9C-2C0C7DF3C24A}"/>
              </a:ext>
            </a:extLst>
          </p:cNvPr>
          <p:cNvSpPr/>
          <p:nvPr/>
        </p:nvSpPr>
        <p:spPr>
          <a:xfrm rot="10800000">
            <a:off x="2231568" y="4062137"/>
            <a:ext cx="7030418" cy="929640"/>
          </a:xfrm>
          <a:prstGeom prst="curvedDownArrow">
            <a:avLst>
              <a:gd name="adj1" fmla="val 26601"/>
              <a:gd name="adj2" fmla="val 75760"/>
              <a:gd name="adj3" fmla="val 313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Textfeld 11">
            <a:extLst>
              <a:ext uri="{FF2B5EF4-FFF2-40B4-BE49-F238E27FC236}">
                <a16:creationId xmlns:a16="http://schemas.microsoft.com/office/drawing/2014/main" id="{7C06A49C-1928-4740-AADF-3C25DA7ED5BF}"/>
              </a:ext>
            </a:extLst>
          </p:cNvPr>
          <p:cNvSpPr txBox="1"/>
          <p:nvPr/>
        </p:nvSpPr>
        <p:spPr>
          <a:xfrm>
            <a:off x="5243491" y="5272440"/>
            <a:ext cx="1226820" cy="3352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sz="1700" b="1" dirty="0">
                <a:effectLst/>
                <a:latin typeface="Arial" panose="020B0604020202020204" pitchFamily="34" charset="0"/>
                <a:ea typeface="Calibri" panose="020F0502020204030204" pitchFamily="34" charset="0"/>
                <a:cs typeface="Arial" panose="020B0604020202020204" pitchFamily="34" charset="0"/>
              </a:rPr>
              <a:t>Feedback</a:t>
            </a:r>
            <a:endParaRPr lang="de-DE" sz="17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Grafik 14" descr="Gute Idee mit einfarbiger Füllung">
            <a:extLst>
              <a:ext uri="{FF2B5EF4-FFF2-40B4-BE49-F238E27FC236}">
                <a16:creationId xmlns:a16="http://schemas.microsoft.com/office/drawing/2014/main" id="{5985CBD8-4CAA-4076-883D-2274CF6774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0000" y="93600"/>
            <a:ext cx="914400" cy="914400"/>
          </a:xfrm>
          <a:prstGeom prst="rect">
            <a:avLst/>
          </a:prstGeom>
        </p:spPr>
      </p:pic>
      <p:sp>
        <p:nvSpPr>
          <p:cNvPr id="16" name="Explosion: 8 Zacken 15">
            <a:extLst>
              <a:ext uri="{FF2B5EF4-FFF2-40B4-BE49-F238E27FC236}">
                <a16:creationId xmlns:a16="http://schemas.microsoft.com/office/drawing/2014/main" id="{5DA43056-8C8F-488D-8716-065D5ADE98A9}"/>
              </a:ext>
            </a:extLst>
          </p:cNvPr>
          <p:cNvSpPr/>
          <p:nvPr/>
        </p:nvSpPr>
        <p:spPr>
          <a:xfrm>
            <a:off x="3057408" y="1866989"/>
            <a:ext cx="746760" cy="655320"/>
          </a:xfrm>
          <a:prstGeom prst="irregularSeal1">
            <a:avLst/>
          </a:prstGeom>
          <a:solidFill>
            <a:srgbClr val="FFFF66"/>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 name="Explosion: 8 Zacken 16">
            <a:extLst>
              <a:ext uri="{FF2B5EF4-FFF2-40B4-BE49-F238E27FC236}">
                <a16:creationId xmlns:a16="http://schemas.microsoft.com/office/drawing/2014/main" id="{D7C662C4-D26D-45DD-AFEC-E6A7D68BB4C1}"/>
              </a:ext>
            </a:extLst>
          </p:cNvPr>
          <p:cNvSpPr/>
          <p:nvPr/>
        </p:nvSpPr>
        <p:spPr>
          <a:xfrm>
            <a:off x="7807280" y="1861292"/>
            <a:ext cx="746760" cy="655320"/>
          </a:xfrm>
          <a:prstGeom prst="irregularSeal1">
            <a:avLst/>
          </a:prstGeom>
          <a:solidFill>
            <a:srgbClr val="FFFF66"/>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Explosion: 8 Zacken 17">
            <a:extLst>
              <a:ext uri="{FF2B5EF4-FFF2-40B4-BE49-F238E27FC236}">
                <a16:creationId xmlns:a16="http://schemas.microsoft.com/office/drawing/2014/main" id="{A185EB5E-AFAB-48BE-A7CD-8FEC1BDB1541}"/>
              </a:ext>
            </a:extLst>
          </p:cNvPr>
          <p:cNvSpPr/>
          <p:nvPr/>
        </p:nvSpPr>
        <p:spPr>
          <a:xfrm>
            <a:off x="6644409" y="5358764"/>
            <a:ext cx="746760" cy="655320"/>
          </a:xfrm>
          <a:prstGeom prst="irregularSeal1">
            <a:avLst/>
          </a:prstGeom>
          <a:solidFill>
            <a:srgbClr val="FFFF66"/>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extfeld 2">
            <a:extLst>
              <a:ext uri="{FF2B5EF4-FFF2-40B4-BE49-F238E27FC236}">
                <a16:creationId xmlns:a16="http://schemas.microsoft.com/office/drawing/2014/main" id="{0179AFCE-F978-4CC4-97A7-B0D6A3218708}"/>
              </a:ext>
            </a:extLst>
          </p:cNvPr>
          <p:cNvSpPr txBox="1"/>
          <p:nvPr/>
        </p:nvSpPr>
        <p:spPr>
          <a:xfrm>
            <a:off x="1228594" y="2077417"/>
            <a:ext cx="921693" cy="353943"/>
          </a:xfrm>
          <a:prstGeom prst="rect">
            <a:avLst/>
          </a:prstGeom>
          <a:noFill/>
          <a:ln>
            <a:solidFill>
              <a:schemeClr val="tx1"/>
            </a:solidFill>
          </a:ln>
        </p:spPr>
        <p:txBody>
          <a:bodyPr wrap="square" rtlCol="0">
            <a:spAutoFit/>
          </a:bodyPr>
          <a:lstStyle/>
          <a:p>
            <a:r>
              <a:rPr lang="de-DE" sz="1700" b="1" dirty="0">
                <a:latin typeface="Arial" panose="020B0604020202020204" pitchFamily="34" charset="0"/>
                <a:cs typeface="Arial" panose="020B0604020202020204" pitchFamily="34" charset="0"/>
              </a:rPr>
              <a:t>Sender</a:t>
            </a:r>
          </a:p>
        </p:txBody>
      </p:sp>
      <p:sp>
        <p:nvSpPr>
          <p:cNvPr id="19" name="Textfeld 18">
            <a:extLst>
              <a:ext uri="{FF2B5EF4-FFF2-40B4-BE49-F238E27FC236}">
                <a16:creationId xmlns:a16="http://schemas.microsoft.com/office/drawing/2014/main" id="{97F1CB36-5CF4-475E-BB3F-F059A0B46E02}"/>
              </a:ext>
            </a:extLst>
          </p:cNvPr>
          <p:cNvSpPr txBox="1"/>
          <p:nvPr/>
        </p:nvSpPr>
        <p:spPr>
          <a:xfrm>
            <a:off x="9514695" y="2070691"/>
            <a:ext cx="1355029" cy="353943"/>
          </a:xfrm>
          <a:prstGeom prst="rect">
            <a:avLst/>
          </a:prstGeom>
          <a:noFill/>
          <a:ln>
            <a:solidFill>
              <a:schemeClr val="tx1"/>
            </a:solidFill>
          </a:ln>
        </p:spPr>
        <p:txBody>
          <a:bodyPr wrap="square" rtlCol="0">
            <a:spAutoFit/>
          </a:bodyPr>
          <a:lstStyle/>
          <a:p>
            <a:r>
              <a:rPr lang="de-DE" sz="1700" b="1" dirty="0">
                <a:latin typeface="Arial" panose="020B0604020202020204" pitchFamily="34" charset="0"/>
                <a:cs typeface="Arial" panose="020B0604020202020204" pitchFamily="34" charset="0"/>
              </a:rPr>
              <a:t>Empfänger</a:t>
            </a:r>
          </a:p>
        </p:txBody>
      </p:sp>
    </p:spTree>
    <p:extLst>
      <p:ext uri="{BB962C8B-B14F-4D97-AF65-F5344CB8AC3E}">
        <p14:creationId xmlns:p14="http://schemas.microsoft.com/office/powerpoint/2010/main" val="204408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329192-233A-4E78-9DAE-1911EBE988C7}"/>
              </a:ext>
            </a:extLst>
          </p:cNvPr>
          <p:cNvSpPr>
            <a:spLocks noGrp="1"/>
          </p:cNvSpPr>
          <p:nvPr>
            <p:ph type="sldNum" sz="quarter" idx="12"/>
          </p:nvPr>
        </p:nvSpPr>
        <p:spPr/>
        <p:txBody>
          <a:bodyPr/>
          <a:lstStyle/>
          <a:p>
            <a:fld id="{F923AC77-8158-4A8F-9D31-7B15E0E4DE1A}" type="slidenum">
              <a:rPr lang="de-DE" smtClean="0"/>
              <a:pPr/>
              <a:t>16</a:t>
            </a:fld>
            <a:endParaRPr lang="de-DE" dirty="0"/>
          </a:p>
        </p:txBody>
      </p:sp>
      <p:sp>
        <p:nvSpPr>
          <p:cNvPr id="3" name="Inhaltsplatzhalter 2">
            <a:extLst>
              <a:ext uri="{FF2B5EF4-FFF2-40B4-BE49-F238E27FC236}">
                <a16:creationId xmlns:a16="http://schemas.microsoft.com/office/drawing/2014/main" id="{D112916A-AF9B-476F-9D41-05E2321D8C24}"/>
              </a:ext>
            </a:extLst>
          </p:cNvPr>
          <p:cNvSpPr>
            <a:spLocks noGrp="1"/>
          </p:cNvSpPr>
          <p:nvPr>
            <p:ph idx="1"/>
          </p:nvPr>
        </p:nvSpPr>
        <p:spPr>
          <a:xfrm>
            <a:off x="588528" y="1659601"/>
            <a:ext cx="10763865" cy="4111280"/>
          </a:xfrm>
        </p:spPr>
        <p:txBody>
          <a:bodyPr/>
          <a:lstStyle/>
          <a:p>
            <a:r>
              <a:rPr lang="de-DE" dirty="0"/>
              <a:t>Bitte notieren Sie in Ihrem Merkheft, welche 3 Punkte Sie in diesem Modul besonders wichtig fanden und warum.</a:t>
            </a:r>
          </a:p>
          <a:p>
            <a:r>
              <a:rPr lang="de-DE" dirty="0"/>
              <a:t>Was möchten Sie in Ihrer nächsten Einsatzübung umsetzen?</a:t>
            </a:r>
          </a:p>
        </p:txBody>
      </p:sp>
      <p:sp>
        <p:nvSpPr>
          <p:cNvPr id="4" name="Untertitel 3">
            <a:extLst>
              <a:ext uri="{FF2B5EF4-FFF2-40B4-BE49-F238E27FC236}">
                <a16:creationId xmlns:a16="http://schemas.microsoft.com/office/drawing/2014/main" id="{0BD9FE69-4AB6-4482-88A9-5DB058692EDE}"/>
              </a:ext>
            </a:extLst>
          </p:cNvPr>
          <p:cNvSpPr>
            <a:spLocks noGrp="1"/>
          </p:cNvSpPr>
          <p:nvPr>
            <p:ph type="subTitle" idx="13"/>
          </p:nvPr>
        </p:nvSpPr>
        <p:spPr>
          <a:xfrm>
            <a:off x="334800" y="972000"/>
            <a:ext cx="10763864" cy="477149"/>
          </a:xfrm>
        </p:spPr>
        <p:txBody>
          <a:bodyPr vert="horz" lIns="91440" tIns="45720" rIns="91440" bIns="45720" rtlCol="0">
            <a:normAutofit lnSpcReduction="10000"/>
          </a:bodyPr>
          <a:lstStyle/>
          <a:p>
            <a:r>
              <a:rPr lang="de-DE" dirty="0"/>
              <a:t>Abschluss</a:t>
            </a:r>
          </a:p>
        </p:txBody>
      </p:sp>
      <p:pic>
        <p:nvPicPr>
          <p:cNvPr id="6" name="Grafik 5" descr="Unterschrift mit einfarbiger Füllung">
            <a:extLst>
              <a:ext uri="{FF2B5EF4-FFF2-40B4-BE49-F238E27FC236}">
                <a16:creationId xmlns:a16="http://schemas.microsoft.com/office/drawing/2014/main" id="{1023316E-A489-4ED1-8035-F3139D5F32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123962492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128ED92-2DD1-40D1-8435-161F87DDE09E}"/>
              </a:ext>
            </a:extLst>
          </p:cNvPr>
          <p:cNvSpPr>
            <a:spLocks noGrp="1"/>
          </p:cNvSpPr>
          <p:nvPr>
            <p:ph type="sldNum" sz="quarter" idx="12"/>
          </p:nvPr>
        </p:nvSpPr>
        <p:spPr/>
        <p:txBody>
          <a:bodyPr/>
          <a:lstStyle/>
          <a:p>
            <a:fld id="{F923AC77-8158-4A8F-9D31-7B15E0E4DE1A}" type="slidenum">
              <a:rPr lang="de-DE" smtClean="0"/>
              <a:pPr/>
              <a:t>2</a:t>
            </a:fld>
            <a:endParaRPr lang="de-DE" dirty="0"/>
          </a:p>
        </p:txBody>
      </p:sp>
      <p:sp>
        <p:nvSpPr>
          <p:cNvPr id="3" name="Inhaltsplatzhalter 2">
            <a:extLst>
              <a:ext uri="{FF2B5EF4-FFF2-40B4-BE49-F238E27FC236}">
                <a16:creationId xmlns:a16="http://schemas.microsoft.com/office/drawing/2014/main" id="{0FCBE9BB-44E0-4F95-BDAF-6F41EC8EA27F}"/>
              </a:ext>
            </a:extLst>
          </p:cNvPr>
          <p:cNvSpPr>
            <a:spLocks noGrp="1"/>
          </p:cNvSpPr>
          <p:nvPr>
            <p:ph idx="1"/>
          </p:nvPr>
        </p:nvSpPr>
        <p:spPr/>
        <p:txBody>
          <a:bodyPr/>
          <a:lstStyle/>
          <a:p>
            <a:pPr marL="0" indent="0" algn="l">
              <a:buNone/>
            </a:pPr>
            <a:endParaRPr lang="de-DE" sz="1800" b="0" i="0" u="none" strike="noStrike" baseline="0" dirty="0">
              <a:latin typeface="Arial" panose="020B0604020202020204" pitchFamily="34" charset="0"/>
            </a:endParaRPr>
          </a:p>
          <a:p>
            <a:pPr marL="0" indent="0" algn="l">
              <a:lnSpc>
                <a:spcPct val="100000"/>
              </a:lnSpc>
              <a:buNone/>
            </a:pPr>
            <a:r>
              <a:rPr lang="de-DE" sz="1800" b="1" dirty="0"/>
              <a:t>Auszug aus dem Unfallbericht:</a:t>
            </a:r>
          </a:p>
          <a:p>
            <a:pPr marL="0" indent="0" algn="l">
              <a:lnSpc>
                <a:spcPct val="100000"/>
              </a:lnSpc>
              <a:buNone/>
            </a:pPr>
            <a:r>
              <a:rPr lang="de-DE" sz="1800" b="0" i="0" u="none" strike="noStrike" baseline="0" dirty="0">
                <a:latin typeface="Arial" panose="020B0604020202020204" pitchFamily="34" charset="0"/>
              </a:rPr>
              <a:t>„Mit dem Gruppenführer, der dem Trupp C den Einsatzbefehl gab, oder mit dem für ihn eigentlich zuständigen Gruppenführer des zweiten Löschgruppenfahrzeuges (LF16/12) wird </a:t>
            </a:r>
            <a:r>
              <a:rPr lang="de-DE" sz="1800" b="1" i="0" u="none" strike="noStrike" baseline="0" dirty="0">
                <a:latin typeface="Arial" panose="020B0604020202020204" pitchFamily="34" charset="0"/>
              </a:rPr>
              <a:t>dieses Vorgehen ins Dachgeschoss nicht abgesprochen. </a:t>
            </a:r>
            <a:r>
              <a:rPr lang="de-DE" sz="1800" b="0" i="0" u="none" strike="noStrike" baseline="0" dirty="0">
                <a:latin typeface="Arial" panose="020B0604020202020204" pitchFamily="34" charset="0"/>
              </a:rPr>
              <a:t>Der Trupp C gibt während des Einsatzes </a:t>
            </a:r>
            <a:r>
              <a:rPr lang="de-DE" sz="1800" b="1" i="0" u="none" strike="noStrike" baseline="0" dirty="0">
                <a:latin typeface="Arial" panose="020B0604020202020204" pitchFamily="34" charset="0"/>
              </a:rPr>
              <a:t>keine Informationen über seinen Aufenthaltsort und seine Tätigkeit </a:t>
            </a:r>
            <a:r>
              <a:rPr lang="de-DE" sz="1800" b="0" i="0" u="none" strike="noStrike" baseline="0" dirty="0">
                <a:latin typeface="Arial" panose="020B0604020202020204" pitchFamily="34" charset="0"/>
              </a:rPr>
              <a:t>über Funk durch.“</a:t>
            </a:r>
          </a:p>
          <a:p>
            <a:pPr marL="0" indent="0" algn="l">
              <a:lnSpc>
                <a:spcPct val="100000"/>
              </a:lnSpc>
              <a:buNone/>
            </a:pPr>
            <a:endParaRPr lang="de-DE" sz="1800" dirty="0"/>
          </a:p>
          <a:p>
            <a:pPr marL="0" indent="0" algn="l">
              <a:lnSpc>
                <a:spcPct val="100000"/>
              </a:lnSpc>
              <a:buNone/>
            </a:pPr>
            <a:r>
              <a:rPr lang="de-DE" sz="1800" b="1" dirty="0"/>
              <a:t>Folgen:</a:t>
            </a:r>
          </a:p>
          <a:p>
            <a:pPr marL="0" indent="0" algn="l">
              <a:lnSpc>
                <a:spcPct val="100000"/>
              </a:lnSpc>
              <a:buNone/>
            </a:pPr>
            <a:r>
              <a:rPr lang="de-DE" sz="1800" dirty="0"/>
              <a:t>Im weiteren Verlauf des Einsatzes wird die MAYDAY-Lage durch den Trupp C ausgerufen, da der Rückweg versperrt ist. Allerdings wissen die anderen Einsatzkräfte nicht, wo genau sich der Trupp aufhält, sodass die Suche durch den Sicherheitstrupp länger dauert. Am Ende kommt für die beiden Feuerwehrkräfte jede Hilfe zu spät und sie versterben. </a:t>
            </a:r>
            <a:endParaRPr lang="de-DE" dirty="0"/>
          </a:p>
        </p:txBody>
      </p:sp>
      <p:sp>
        <p:nvSpPr>
          <p:cNvPr id="4" name="Untertitel 3">
            <a:extLst>
              <a:ext uri="{FF2B5EF4-FFF2-40B4-BE49-F238E27FC236}">
                <a16:creationId xmlns:a16="http://schemas.microsoft.com/office/drawing/2014/main" id="{2111A4A0-2CEC-475C-8603-E4FE644E941D}"/>
              </a:ext>
            </a:extLst>
          </p:cNvPr>
          <p:cNvSpPr>
            <a:spLocks noGrp="1"/>
          </p:cNvSpPr>
          <p:nvPr>
            <p:ph type="subTitle" idx="13"/>
          </p:nvPr>
        </p:nvSpPr>
        <p:spPr>
          <a:xfrm>
            <a:off x="342723" y="271315"/>
            <a:ext cx="10800000" cy="477149"/>
          </a:xfrm>
        </p:spPr>
        <p:txBody>
          <a:bodyPr>
            <a:normAutofit lnSpcReduction="10000"/>
          </a:bodyPr>
          <a:lstStyle/>
          <a:p>
            <a:r>
              <a:rPr lang="de-DE" dirty="0"/>
              <a:t>Tödlicher Unfall in Tübingen</a:t>
            </a:r>
          </a:p>
        </p:txBody>
      </p:sp>
      <p:pic>
        <p:nvPicPr>
          <p:cNvPr id="6" name="Grafik 5" descr="Hochspannung mit einfarbiger Füllung">
            <a:extLst>
              <a:ext uri="{FF2B5EF4-FFF2-40B4-BE49-F238E27FC236}">
                <a16:creationId xmlns:a16="http://schemas.microsoft.com/office/drawing/2014/main" id="{60384282-0FAD-4920-87DC-DB74E710DA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243" y="93329"/>
            <a:ext cx="914400" cy="914400"/>
          </a:xfrm>
          <a:prstGeom prst="rect">
            <a:avLst/>
          </a:prstGeom>
        </p:spPr>
      </p:pic>
    </p:spTree>
    <p:extLst>
      <p:ext uri="{BB962C8B-B14F-4D97-AF65-F5344CB8AC3E}">
        <p14:creationId xmlns:p14="http://schemas.microsoft.com/office/powerpoint/2010/main" val="149546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49AF6-7D1D-4CBF-86C8-C1EEAE419948}"/>
              </a:ext>
            </a:extLst>
          </p:cNvPr>
          <p:cNvSpPr>
            <a:spLocks noGrp="1"/>
          </p:cNvSpPr>
          <p:nvPr>
            <p:ph type="title"/>
          </p:nvPr>
        </p:nvSpPr>
        <p:spPr>
          <a:xfrm>
            <a:off x="336330" y="972000"/>
            <a:ext cx="10800000" cy="478800"/>
          </a:xfrm>
        </p:spPr>
        <p:txBody>
          <a:bodyPr>
            <a:noAutofit/>
          </a:bodyPr>
          <a:lstStyle/>
          <a:p>
            <a:r>
              <a:rPr lang="de-DE" dirty="0"/>
              <a:t>Ausblick in das Modul</a:t>
            </a:r>
          </a:p>
        </p:txBody>
      </p:sp>
      <p:sp>
        <p:nvSpPr>
          <p:cNvPr id="5" name="Foliennummernplatzhalter 4">
            <a:extLst>
              <a:ext uri="{FF2B5EF4-FFF2-40B4-BE49-F238E27FC236}">
                <a16:creationId xmlns:a16="http://schemas.microsoft.com/office/drawing/2014/main" id="{6021D9A4-B598-4E71-A8AE-C1DEBF012CCE}"/>
              </a:ext>
            </a:extLst>
          </p:cNvPr>
          <p:cNvSpPr>
            <a:spLocks noGrp="1"/>
          </p:cNvSpPr>
          <p:nvPr>
            <p:ph type="sldNum" sz="quarter" idx="12"/>
          </p:nvPr>
        </p:nvSpPr>
        <p:spPr/>
        <p:txBody>
          <a:bodyPr/>
          <a:lstStyle/>
          <a:p>
            <a:fld id="{F923AC77-8158-4A8F-9D31-7B15E0E4DE1A}" type="slidenum">
              <a:rPr lang="de-DE" smtClean="0"/>
              <a:pPr/>
              <a:t>3</a:t>
            </a:fld>
            <a:endParaRPr lang="de-DE" dirty="0"/>
          </a:p>
        </p:txBody>
      </p:sp>
      <p:sp>
        <p:nvSpPr>
          <p:cNvPr id="6" name="Inhaltsplatzhalter 2">
            <a:extLst>
              <a:ext uri="{FF2B5EF4-FFF2-40B4-BE49-F238E27FC236}">
                <a16:creationId xmlns:a16="http://schemas.microsoft.com/office/drawing/2014/main" id="{F53C5705-BF5D-4B05-B4FB-8BFFA346A8FC}"/>
              </a:ext>
            </a:extLst>
          </p:cNvPr>
          <p:cNvSpPr txBox="1">
            <a:spLocks/>
          </p:cNvSpPr>
          <p:nvPr/>
        </p:nvSpPr>
        <p:spPr>
          <a:xfrm>
            <a:off x="590400" y="1659600"/>
            <a:ext cx="10763865" cy="3087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a:t>Was erwartet Sie heute?</a:t>
            </a:r>
          </a:p>
          <a:p>
            <a:pPr marL="0" indent="0">
              <a:buNone/>
            </a:pPr>
            <a:endParaRPr lang="de-DE" dirty="0"/>
          </a:p>
          <a:p>
            <a:r>
              <a:rPr lang="de-DE" dirty="0"/>
              <a:t>Lernziele</a:t>
            </a:r>
          </a:p>
          <a:p>
            <a:r>
              <a:rPr lang="de-DE" dirty="0"/>
              <a:t>Sender-Empfänger-Modell</a:t>
            </a:r>
          </a:p>
          <a:p>
            <a:r>
              <a:rPr lang="de-DE" dirty="0"/>
              <a:t>Übung: Blind durchs Feuer</a:t>
            </a:r>
          </a:p>
          <a:p>
            <a:r>
              <a:rPr lang="de-DE" dirty="0"/>
              <a:t>Fallbeispiele</a:t>
            </a:r>
          </a:p>
          <a:p>
            <a:pPr marL="0" indent="0">
              <a:buFont typeface="Arial" panose="020B0604020202020204" pitchFamily="34" charset="0"/>
              <a:buNone/>
            </a:pPr>
            <a:endParaRPr lang="de-DE" dirty="0"/>
          </a:p>
        </p:txBody>
      </p:sp>
      <p:pic>
        <p:nvPicPr>
          <p:cNvPr id="9" name="Grafik 8">
            <a:extLst>
              <a:ext uri="{FF2B5EF4-FFF2-40B4-BE49-F238E27FC236}">
                <a16:creationId xmlns:a16="http://schemas.microsoft.com/office/drawing/2014/main" id="{2CF67C01-8F67-4FB1-B8A3-23ABB76E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548" y="262800"/>
            <a:ext cx="759304" cy="576000"/>
          </a:xfrm>
          <a:prstGeom prst="rect">
            <a:avLst/>
          </a:prstGeom>
        </p:spPr>
      </p:pic>
    </p:spTree>
    <p:extLst>
      <p:ext uri="{BB962C8B-B14F-4D97-AF65-F5344CB8AC3E}">
        <p14:creationId xmlns:p14="http://schemas.microsoft.com/office/powerpoint/2010/main" val="110511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F505382-2CE3-4E64-B148-CC99F2354D05}"/>
              </a:ext>
            </a:extLst>
          </p:cNvPr>
          <p:cNvSpPr>
            <a:spLocks noGrp="1"/>
          </p:cNvSpPr>
          <p:nvPr>
            <p:ph type="sldNum" sz="quarter" idx="12"/>
          </p:nvPr>
        </p:nvSpPr>
        <p:spPr/>
        <p:txBody>
          <a:bodyPr/>
          <a:lstStyle/>
          <a:p>
            <a:fld id="{F923AC77-8158-4A8F-9D31-7B15E0E4DE1A}" type="slidenum">
              <a:rPr lang="de-DE" smtClean="0"/>
              <a:pPr/>
              <a:t>4</a:t>
            </a:fld>
            <a:endParaRPr lang="de-DE" dirty="0"/>
          </a:p>
        </p:txBody>
      </p:sp>
      <p:sp>
        <p:nvSpPr>
          <p:cNvPr id="4" name="Untertitel 3">
            <a:extLst>
              <a:ext uri="{FF2B5EF4-FFF2-40B4-BE49-F238E27FC236}">
                <a16:creationId xmlns:a16="http://schemas.microsoft.com/office/drawing/2014/main" id="{637121E5-487B-4AF6-BD87-DFCC461C6968}"/>
              </a:ext>
            </a:extLst>
          </p:cNvPr>
          <p:cNvSpPr>
            <a:spLocks noGrp="1"/>
          </p:cNvSpPr>
          <p:nvPr>
            <p:ph type="subTitle" idx="13"/>
          </p:nvPr>
        </p:nvSpPr>
        <p:spPr>
          <a:xfrm>
            <a:off x="588528" y="241818"/>
            <a:ext cx="10763864" cy="477149"/>
          </a:xfrm>
        </p:spPr>
        <p:txBody>
          <a:bodyPr>
            <a:normAutofit lnSpcReduction="10000"/>
          </a:bodyPr>
          <a:lstStyle/>
          <a:p>
            <a:r>
              <a:rPr lang="de-DE" dirty="0"/>
              <a:t>Erinnern Sie sich noch?</a:t>
            </a:r>
          </a:p>
        </p:txBody>
      </p:sp>
      <p:sp>
        <p:nvSpPr>
          <p:cNvPr id="9" name="Rechteck 8">
            <a:extLst>
              <a:ext uri="{FF2B5EF4-FFF2-40B4-BE49-F238E27FC236}">
                <a16:creationId xmlns:a16="http://schemas.microsoft.com/office/drawing/2014/main" id="{D21F1863-5B4F-45AE-A173-DB16E3359C2C}"/>
              </a:ext>
            </a:extLst>
          </p:cNvPr>
          <p:cNvSpPr/>
          <p:nvPr/>
        </p:nvSpPr>
        <p:spPr>
          <a:xfrm>
            <a:off x="1398000" y="2651993"/>
            <a:ext cx="4320000" cy="877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grpSp>
        <p:nvGrpSpPr>
          <p:cNvPr id="6" name="Gruppieren 5">
            <a:extLst>
              <a:ext uri="{FF2B5EF4-FFF2-40B4-BE49-F238E27FC236}">
                <a16:creationId xmlns:a16="http://schemas.microsoft.com/office/drawing/2014/main" id="{E0633247-CEE4-4CA3-9A8D-F8CD69D2EFE6}"/>
              </a:ext>
            </a:extLst>
          </p:cNvPr>
          <p:cNvGrpSpPr/>
          <p:nvPr/>
        </p:nvGrpSpPr>
        <p:grpSpPr>
          <a:xfrm>
            <a:off x="3783808" y="2998627"/>
            <a:ext cx="4356000" cy="1603138"/>
            <a:chOff x="5759932" y="3163937"/>
            <a:chExt cx="4356000" cy="1603138"/>
          </a:xfrm>
        </p:grpSpPr>
        <p:sp>
          <p:nvSpPr>
            <p:cNvPr id="7" name="Rechteck 6">
              <a:extLst>
                <a:ext uri="{FF2B5EF4-FFF2-40B4-BE49-F238E27FC236}">
                  <a16:creationId xmlns:a16="http://schemas.microsoft.com/office/drawing/2014/main" id="{3F0EB238-B33C-486E-8A18-C450AF26494B}"/>
                </a:ext>
              </a:extLst>
            </p:cNvPr>
            <p:cNvSpPr/>
            <p:nvPr/>
          </p:nvSpPr>
          <p:spPr>
            <a:xfrm>
              <a:off x="5759932" y="3163937"/>
              <a:ext cx="4320000" cy="877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8" name="Textfeld 7">
              <a:extLst>
                <a:ext uri="{FF2B5EF4-FFF2-40B4-BE49-F238E27FC236}">
                  <a16:creationId xmlns:a16="http://schemas.microsoft.com/office/drawing/2014/main" id="{01A52C9B-0F87-4E24-93AE-CB4AC6D63C39}"/>
                </a:ext>
              </a:extLst>
            </p:cNvPr>
            <p:cNvSpPr txBox="1"/>
            <p:nvPr/>
          </p:nvSpPr>
          <p:spPr>
            <a:xfrm>
              <a:off x="5759932" y="3889575"/>
              <a:ext cx="4356000" cy="877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1" kern="1200" dirty="0">
                  <a:latin typeface="Arial" panose="020B0604020202020204" pitchFamily="34" charset="0"/>
                  <a:cs typeface="Arial" panose="020B0604020202020204" pitchFamily="34" charset="0"/>
                </a:rPr>
                <a:t>Welche Situationen aus einem Einsatz/ einer Einsatzübung hängen mit </a:t>
              </a:r>
              <a:r>
                <a:rPr lang="de-DE" sz="2000" b="1" dirty="0">
                  <a:latin typeface="Arial" panose="020B0604020202020204" pitchFamily="34" charset="0"/>
                  <a:cs typeface="Arial" panose="020B0604020202020204" pitchFamily="34" charset="0"/>
                </a:rPr>
                <a:t>Kommunikation </a:t>
              </a:r>
              <a:r>
                <a:rPr lang="de-DE" sz="2000" b="1" kern="1200" dirty="0">
                  <a:latin typeface="Arial" panose="020B0604020202020204" pitchFamily="34" charset="0"/>
                  <a:cs typeface="Arial" panose="020B0604020202020204" pitchFamily="34" charset="0"/>
                </a:rPr>
                <a:t>zusammen?</a:t>
              </a:r>
              <a:endParaRPr lang="en-US" sz="2000" b="1" kern="1200" dirty="0">
                <a:latin typeface="Arial" panose="020B0604020202020204" pitchFamily="34" charset="0"/>
                <a:cs typeface="Arial" panose="020B0604020202020204" pitchFamily="34" charset="0"/>
              </a:endParaRPr>
            </a:p>
          </p:txBody>
        </p:sp>
      </p:grpSp>
      <p:pic>
        <p:nvPicPr>
          <p:cNvPr id="12" name="Grafik 11" descr="Feuerwehrmann mit einfarbiger Füllung">
            <a:extLst>
              <a:ext uri="{FF2B5EF4-FFF2-40B4-BE49-F238E27FC236}">
                <a16:creationId xmlns:a16="http://schemas.microsoft.com/office/drawing/2014/main" id="{FBF981FB-6FF4-4375-8BE0-88A28E0E6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9205" y="2005744"/>
            <a:ext cx="1529206" cy="1529206"/>
          </a:xfrm>
          <a:prstGeom prst="rect">
            <a:avLst/>
          </a:prstGeom>
        </p:spPr>
      </p:pic>
      <p:pic>
        <p:nvPicPr>
          <p:cNvPr id="15" name="Grafik 14" descr="Uhr mit einfarbiger Füllung">
            <a:extLst>
              <a:ext uri="{FF2B5EF4-FFF2-40B4-BE49-F238E27FC236}">
                <a16:creationId xmlns:a16="http://schemas.microsoft.com/office/drawing/2014/main" id="{4419B7D3-21D4-42CC-8AD8-70DA30A6B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349105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3143CCF-6E6F-4CD4-BA99-D73766465457}"/>
              </a:ext>
            </a:extLst>
          </p:cNvPr>
          <p:cNvSpPr>
            <a:spLocks noGrp="1"/>
          </p:cNvSpPr>
          <p:nvPr>
            <p:ph type="sldNum" sz="quarter" idx="12"/>
          </p:nvPr>
        </p:nvSpPr>
        <p:spPr/>
        <p:txBody>
          <a:bodyPr/>
          <a:lstStyle/>
          <a:p>
            <a:fld id="{F923AC77-8158-4A8F-9D31-7B15E0E4DE1A}" type="slidenum">
              <a:rPr lang="de-DE" smtClean="0"/>
              <a:pPr/>
              <a:t>5</a:t>
            </a:fld>
            <a:endParaRPr lang="de-DE" dirty="0"/>
          </a:p>
        </p:txBody>
      </p:sp>
      <p:sp>
        <p:nvSpPr>
          <p:cNvPr id="3" name="Inhaltsplatzhalter 2">
            <a:extLst>
              <a:ext uri="{FF2B5EF4-FFF2-40B4-BE49-F238E27FC236}">
                <a16:creationId xmlns:a16="http://schemas.microsoft.com/office/drawing/2014/main" id="{23F272AD-BA0C-4C3C-BDAB-2BC2010A5DDC}"/>
              </a:ext>
            </a:extLst>
          </p:cNvPr>
          <p:cNvSpPr>
            <a:spLocks noGrp="1"/>
          </p:cNvSpPr>
          <p:nvPr>
            <p:ph idx="1"/>
          </p:nvPr>
        </p:nvSpPr>
        <p:spPr>
          <a:xfrm>
            <a:off x="588528" y="1659600"/>
            <a:ext cx="10763865" cy="4226400"/>
          </a:xfrm>
        </p:spPr>
        <p:txBody>
          <a:bodyPr>
            <a:normAutofit/>
          </a:bodyPr>
          <a:lstStyle/>
          <a:p>
            <a:pPr marL="0" indent="0">
              <a:buNone/>
            </a:pPr>
            <a:r>
              <a:rPr lang="de-DE" dirty="0"/>
              <a:t>Am Ende des Moduls…</a:t>
            </a:r>
          </a:p>
          <a:p>
            <a:pPr marL="0" indent="0">
              <a:buNone/>
            </a:pPr>
            <a:endParaRPr lang="de-DE" dirty="0"/>
          </a:p>
          <a:p>
            <a:r>
              <a:rPr lang="de-DE" dirty="0"/>
              <a:t>… kennen Sie das </a:t>
            </a:r>
            <a:r>
              <a:rPr lang="de-DE" b="1" dirty="0"/>
              <a:t>Sender-Empfänger-Modell</a:t>
            </a:r>
            <a:r>
              <a:rPr lang="de-DE" dirty="0"/>
              <a:t> und können es anwenden.</a:t>
            </a:r>
          </a:p>
          <a:p>
            <a:endParaRPr lang="de-DE" dirty="0"/>
          </a:p>
          <a:p>
            <a:r>
              <a:rPr lang="de-DE" dirty="0"/>
              <a:t>… wissen Sie, dass es wichtig ist, aus der Menge an Informationen an der Einsatzstelle </a:t>
            </a:r>
            <a:r>
              <a:rPr lang="de-DE" b="1" dirty="0"/>
              <a:t>relevante Informationen zu filtern. </a:t>
            </a:r>
            <a:r>
              <a:rPr lang="de-DE" dirty="0"/>
              <a:t>Sie</a:t>
            </a:r>
            <a:r>
              <a:rPr lang="de-DE" b="1" dirty="0"/>
              <a:t> </a:t>
            </a:r>
            <a:r>
              <a:rPr lang="de-DE" dirty="0"/>
              <a:t>können dementsprechend Ihre </a:t>
            </a:r>
            <a:r>
              <a:rPr lang="de-DE" b="1" dirty="0"/>
              <a:t>Informationsweitergabe</a:t>
            </a:r>
            <a:r>
              <a:rPr lang="de-DE" dirty="0"/>
              <a:t> an den jeweiligen Empfänger anpassen.</a:t>
            </a:r>
          </a:p>
        </p:txBody>
      </p:sp>
      <p:sp>
        <p:nvSpPr>
          <p:cNvPr id="4" name="Untertitel 3">
            <a:extLst>
              <a:ext uri="{FF2B5EF4-FFF2-40B4-BE49-F238E27FC236}">
                <a16:creationId xmlns:a16="http://schemas.microsoft.com/office/drawing/2014/main" id="{95663954-1639-4264-AD7C-7D8227F45351}"/>
              </a:ext>
            </a:extLst>
          </p:cNvPr>
          <p:cNvSpPr>
            <a:spLocks noGrp="1"/>
          </p:cNvSpPr>
          <p:nvPr>
            <p:ph type="subTitle" idx="13"/>
          </p:nvPr>
        </p:nvSpPr>
        <p:spPr>
          <a:xfrm>
            <a:off x="334800" y="972000"/>
            <a:ext cx="10800000" cy="477149"/>
          </a:xfrm>
        </p:spPr>
        <p:txBody>
          <a:bodyPr>
            <a:normAutofit lnSpcReduction="10000"/>
          </a:bodyPr>
          <a:lstStyle/>
          <a:p>
            <a:r>
              <a:rPr lang="de-DE" dirty="0"/>
              <a:t>Lernziele der Kommunikation </a:t>
            </a:r>
          </a:p>
        </p:txBody>
      </p:sp>
      <p:pic>
        <p:nvPicPr>
          <p:cNvPr id="5" name="Grafik 4" descr="Ziel mit einfarbiger Füllung">
            <a:extLst>
              <a:ext uri="{FF2B5EF4-FFF2-40B4-BE49-F238E27FC236}">
                <a16:creationId xmlns:a16="http://schemas.microsoft.com/office/drawing/2014/main" id="{2296FDB5-148D-4BEC-9FBA-18888691C3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39722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enthält.&#10;&#10;Automatisch generierte Beschreibung">
            <a:extLst>
              <a:ext uri="{FF2B5EF4-FFF2-40B4-BE49-F238E27FC236}">
                <a16:creationId xmlns:a16="http://schemas.microsoft.com/office/drawing/2014/main" id="{BA8304DD-CF5C-49B7-BD1E-30CEB2289A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610" y="1260091"/>
            <a:ext cx="8928000" cy="4968726"/>
          </a:xfrm>
          <a:prstGeom prst="rect">
            <a:avLst/>
          </a:prstGeom>
          <a:noFill/>
          <a:ln>
            <a:noFill/>
          </a:ln>
        </p:spPr>
      </p:pic>
      <p:sp>
        <p:nvSpPr>
          <p:cNvPr id="2" name="Foliennummernplatzhalter 1">
            <a:extLst>
              <a:ext uri="{FF2B5EF4-FFF2-40B4-BE49-F238E27FC236}">
                <a16:creationId xmlns:a16="http://schemas.microsoft.com/office/drawing/2014/main" id="{2F48EA73-0E22-4E36-A38C-98CAECF317E3}"/>
              </a:ext>
            </a:extLst>
          </p:cNvPr>
          <p:cNvSpPr>
            <a:spLocks noGrp="1"/>
          </p:cNvSpPr>
          <p:nvPr>
            <p:ph type="sldNum" sz="quarter" idx="12"/>
          </p:nvPr>
        </p:nvSpPr>
        <p:spPr/>
        <p:txBody>
          <a:bodyPr/>
          <a:lstStyle/>
          <a:p>
            <a:fld id="{F923AC77-8158-4A8F-9D31-7B15E0E4DE1A}" type="slidenum">
              <a:rPr lang="de-DE" smtClean="0"/>
              <a:pPr/>
              <a:t>6</a:t>
            </a:fld>
            <a:endParaRPr lang="de-DE" dirty="0"/>
          </a:p>
        </p:txBody>
      </p:sp>
      <p:sp>
        <p:nvSpPr>
          <p:cNvPr id="4" name="Untertitel 3">
            <a:extLst>
              <a:ext uri="{FF2B5EF4-FFF2-40B4-BE49-F238E27FC236}">
                <a16:creationId xmlns:a16="http://schemas.microsoft.com/office/drawing/2014/main" id="{0CC2AEF3-C7B5-46CF-B9EE-F0EE9BDC95F7}"/>
              </a:ext>
            </a:extLst>
          </p:cNvPr>
          <p:cNvSpPr>
            <a:spLocks noGrp="1"/>
          </p:cNvSpPr>
          <p:nvPr>
            <p:ph type="subTitle" idx="13"/>
          </p:nvPr>
        </p:nvSpPr>
        <p:spPr/>
        <p:txBody>
          <a:bodyPr>
            <a:normAutofit lnSpcReduction="10000"/>
          </a:bodyPr>
          <a:lstStyle/>
          <a:p>
            <a:r>
              <a:rPr lang="de-DE" dirty="0"/>
              <a:t>Drei-Ebenen-Kommunikationsmodell </a:t>
            </a:r>
            <a:r>
              <a:rPr lang="de-DE" sz="900" dirty="0"/>
              <a:t>(Hofinger, 2022)</a:t>
            </a:r>
          </a:p>
        </p:txBody>
      </p:sp>
      <p:sp>
        <p:nvSpPr>
          <p:cNvPr id="7" name="Ellipse 6">
            <a:extLst>
              <a:ext uri="{FF2B5EF4-FFF2-40B4-BE49-F238E27FC236}">
                <a16:creationId xmlns:a16="http://schemas.microsoft.com/office/drawing/2014/main" id="{5B10D076-DF0F-4311-A2B3-ABC2A267D2D6}"/>
              </a:ext>
            </a:extLst>
          </p:cNvPr>
          <p:cNvSpPr/>
          <p:nvPr/>
        </p:nvSpPr>
        <p:spPr>
          <a:xfrm>
            <a:off x="5650651" y="5134956"/>
            <a:ext cx="2400456" cy="972589"/>
          </a:xfrm>
          <a:prstGeom prst="ellipse">
            <a:avLst/>
          </a:prstGeom>
          <a:solidFill>
            <a:schemeClr val="bg1"/>
          </a:solidFill>
          <a:ln w="38100">
            <a:solidFill>
              <a:srgbClr val="3C4694"/>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de-DE" sz="1700" b="1" dirty="0">
                <a:solidFill>
                  <a:schemeClr val="tx1"/>
                </a:solidFill>
                <a:latin typeface="Arial" panose="020B0604020202020204" pitchFamily="34" charset="0"/>
                <a:cs typeface="Arial" panose="020B0604020202020204" pitchFamily="34" charset="0"/>
              </a:rPr>
              <a:t>Modul Kommunikation</a:t>
            </a:r>
          </a:p>
        </p:txBody>
      </p:sp>
      <p:sp>
        <p:nvSpPr>
          <p:cNvPr id="8" name="Ellipse 7">
            <a:extLst>
              <a:ext uri="{FF2B5EF4-FFF2-40B4-BE49-F238E27FC236}">
                <a16:creationId xmlns:a16="http://schemas.microsoft.com/office/drawing/2014/main" id="{B1700AA7-77DF-4EC3-B524-AF8247121154}"/>
              </a:ext>
            </a:extLst>
          </p:cNvPr>
          <p:cNvSpPr/>
          <p:nvPr/>
        </p:nvSpPr>
        <p:spPr>
          <a:xfrm>
            <a:off x="3188118" y="1669350"/>
            <a:ext cx="3853261" cy="894787"/>
          </a:xfrm>
          <a:prstGeom prst="ellipse">
            <a:avLst/>
          </a:prstGeom>
          <a:solidFill>
            <a:schemeClr val="bg1"/>
          </a:solidFill>
          <a:ln w="38100">
            <a:solidFill>
              <a:srgbClr val="3C4694"/>
            </a:solidFill>
          </a:ln>
        </p:spPr>
        <p:style>
          <a:lnRef idx="2">
            <a:schemeClr val="accent1">
              <a:shade val="50000"/>
            </a:schemeClr>
          </a:lnRef>
          <a:fillRef idx="1">
            <a:schemeClr val="accent1"/>
          </a:fillRef>
          <a:effectRef idx="0">
            <a:schemeClr val="accent1"/>
          </a:effectRef>
          <a:fontRef idx="minor">
            <a:schemeClr val="lt1"/>
          </a:fontRef>
        </p:style>
        <p:txBody>
          <a:bodyPr lIns="0" rIns="0" bIns="108000" rtlCol="0" anchor="ctr"/>
          <a:lstStyle/>
          <a:p>
            <a:pPr algn="ctr"/>
            <a:r>
              <a:rPr lang="de-DE" sz="1700" b="1" dirty="0">
                <a:solidFill>
                  <a:schemeClr val="tx1"/>
                </a:solidFill>
                <a:latin typeface="Arial" panose="020B0604020202020204" pitchFamily="34" charset="0"/>
                <a:cs typeface="Arial" panose="020B0604020202020204" pitchFamily="34" charset="0"/>
              </a:rPr>
              <a:t>Modul </a:t>
            </a:r>
          </a:p>
          <a:p>
            <a:pPr algn="ctr"/>
            <a:r>
              <a:rPr lang="de-DE" sz="1700" b="1" dirty="0">
                <a:solidFill>
                  <a:schemeClr val="tx1"/>
                </a:solidFill>
                <a:latin typeface="Arial" panose="020B0604020202020204" pitchFamily="34" charset="0"/>
                <a:cs typeface="Arial" panose="020B0604020202020204" pitchFamily="34" charset="0"/>
              </a:rPr>
              <a:t>(Geteilte) Wahrnehmung und mentale Modelle</a:t>
            </a:r>
          </a:p>
        </p:txBody>
      </p:sp>
      <p:pic>
        <p:nvPicPr>
          <p:cNvPr id="5" name="Grafik 4" descr="Marke 1 mit einfarbiger Füllung">
            <a:extLst>
              <a:ext uri="{FF2B5EF4-FFF2-40B4-BE49-F238E27FC236}">
                <a16:creationId xmlns:a16="http://schemas.microsoft.com/office/drawing/2014/main" id="{B1AF116C-C218-45E3-A7B4-3C2AADFB3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6707" y="5813612"/>
            <a:ext cx="914400" cy="914400"/>
          </a:xfrm>
          <a:prstGeom prst="rect">
            <a:avLst/>
          </a:prstGeom>
        </p:spPr>
      </p:pic>
      <p:pic>
        <p:nvPicPr>
          <p:cNvPr id="10" name="Grafik 9" descr="Abzeichen mit einfarbiger Füllung">
            <a:extLst>
              <a:ext uri="{FF2B5EF4-FFF2-40B4-BE49-F238E27FC236}">
                <a16:creationId xmlns:a16="http://schemas.microsoft.com/office/drawing/2014/main" id="{51829ED4-8491-4EF5-9014-57F0B8795F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0003" y="1259356"/>
            <a:ext cx="914400" cy="914400"/>
          </a:xfrm>
          <a:prstGeom prst="rect">
            <a:avLst/>
          </a:prstGeom>
        </p:spPr>
      </p:pic>
      <p:pic>
        <p:nvPicPr>
          <p:cNvPr id="9" name="Grafik 8" descr="Gute Idee mit einfarbiger Füllung">
            <a:extLst>
              <a:ext uri="{FF2B5EF4-FFF2-40B4-BE49-F238E27FC236}">
                <a16:creationId xmlns:a16="http://schemas.microsoft.com/office/drawing/2014/main" id="{437085B6-34DD-4CB8-B110-CE09FF68D0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17629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B4B8C89-A359-4B65-A157-4CAE84E06944}"/>
              </a:ext>
            </a:extLst>
          </p:cNvPr>
          <p:cNvSpPr>
            <a:spLocks noGrp="1"/>
          </p:cNvSpPr>
          <p:nvPr>
            <p:ph type="sldNum" sz="quarter" idx="12"/>
          </p:nvPr>
        </p:nvSpPr>
        <p:spPr/>
        <p:txBody>
          <a:bodyPr/>
          <a:lstStyle/>
          <a:p>
            <a:fld id="{F923AC77-8158-4A8F-9D31-7B15E0E4DE1A}" type="slidenum">
              <a:rPr lang="de-DE" smtClean="0"/>
              <a:pPr/>
              <a:t>7</a:t>
            </a:fld>
            <a:endParaRPr lang="de-DE" dirty="0"/>
          </a:p>
        </p:txBody>
      </p:sp>
      <p:sp>
        <p:nvSpPr>
          <p:cNvPr id="3" name="Inhaltsplatzhalter 2">
            <a:extLst>
              <a:ext uri="{FF2B5EF4-FFF2-40B4-BE49-F238E27FC236}">
                <a16:creationId xmlns:a16="http://schemas.microsoft.com/office/drawing/2014/main" id="{4A4BB715-E447-4CAA-9DCC-2968B854BC41}"/>
              </a:ext>
            </a:extLst>
          </p:cNvPr>
          <p:cNvSpPr>
            <a:spLocks noGrp="1"/>
          </p:cNvSpPr>
          <p:nvPr>
            <p:ph idx="1"/>
          </p:nvPr>
        </p:nvSpPr>
        <p:spPr/>
        <p:txBody>
          <a:bodyPr/>
          <a:lstStyle/>
          <a:p>
            <a:pPr marL="457200" indent="-457200">
              <a:buFont typeface="Arial" panose="020B0604020202020204" pitchFamily="34" charset="0"/>
              <a:buAutoNum type="arabicParenR"/>
            </a:pPr>
            <a:r>
              <a:rPr lang="de-DE" dirty="0"/>
              <a:t>Informationstransfer: Hier stehen verschiedene Kommunikationskanäle im Mittelpunkt. Damit sind verschiedene Wege gemeint, über die Informationen übertragen werden können, und die Inhalte, die weitergegeben werden. Beispiele für diese Ebene sind direkte Ansprache, Mail, Funk oder auch Mimik und Gestik.</a:t>
            </a:r>
          </a:p>
          <a:p>
            <a:pPr marL="457200" indent="-457200">
              <a:buFont typeface="Arial" panose="020B0604020202020204" pitchFamily="34" charset="0"/>
              <a:buAutoNum type="arabicParenR"/>
            </a:pPr>
            <a:r>
              <a:rPr lang="de-DE" dirty="0"/>
              <a:t>Verstehen und Interpretieren: Hier geht es darum, dass empfangene Informationen auch richtig interpretiert und verstanden werden sollten. Jeder hat es bestimmt schonmal erlebt, dass jemand Informationen ganz anders verstanden hat als man selbst. Genau in solchen Fällen, treten dann meist Missverständnisse auf. </a:t>
            </a:r>
          </a:p>
          <a:p>
            <a:pPr marL="457200" indent="-457200">
              <a:buFont typeface="Arial" panose="020B0604020202020204" pitchFamily="34" charset="0"/>
              <a:buAutoNum type="arabicParenR"/>
            </a:pPr>
            <a:r>
              <a:rPr lang="de-DE" dirty="0"/>
              <a:t>Organisationaler Rahmen, Kontext: Hierbei geht es darum, dass Möglichkeiten für den Austausch gegeben werden. Die Voraussetzungen sollten von der Organisation, in diesem Fall der Feuerwehr, geschaffen werden. Dabei geht es z.B. um die Bereitstellung eines Raumes oder zeitlicher Kapazitäten. Das könnte beispielsweise in Debriefings nach den Einsätzen eine wichtige Rolle spielen. </a:t>
            </a:r>
          </a:p>
          <a:p>
            <a:endParaRPr lang="de-DE" dirty="0"/>
          </a:p>
        </p:txBody>
      </p:sp>
      <p:sp>
        <p:nvSpPr>
          <p:cNvPr id="4" name="Untertitel 3">
            <a:extLst>
              <a:ext uri="{FF2B5EF4-FFF2-40B4-BE49-F238E27FC236}">
                <a16:creationId xmlns:a16="http://schemas.microsoft.com/office/drawing/2014/main" id="{7573305D-DD3E-4FA4-AD24-3FDF19247F6E}"/>
              </a:ext>
            </a:extLst>
          </p:cNvPr>
          <p:cNvSpPr>
            <a:spLocks noGrp="1"/>
          </p:cNvSpPr>
          <p:nvPr>
            <p:ph type="subTitle" idx="13"/>
          </p:nvPr>
        </p:nvSpPr>
        <p:spPr/>
        <p:txBody>
          <a:bodyPr>
            <a:normAutofit lnSpcReduction="10000"/>
          </a:bodyPr>
          <a:lstStyle/>
          <a:p>
            <a:r>
              <a:rPr lang="de-DE" dirty="0"/>
              <a:t>Drei-Ebenen-Kommunikationsmodell </a:t>
            </a:r>
            <a:r>
              <a:rPr lang="de-DE" sz="900" dirty="0"/>
              <a:t>(Hofinger, 2022)</a:t>
            </a:r>
          </a:p>
          <a:p>
            <a:endParaRPr lang="de-DE" dirty="0"/>
          </a:p>
        </p:txBody>
      </p:sp>
      <p:pic>
        <p:nvPicPr>
          <p:cNvPr id="5" name="Grafik 4" descr="Gute Idee mit einfarbiger Füllung">
            <a:extLst>
              <a:ext uri="{FF2B5EF4-FFF2-40B4-BE49-F238E27FC236}">
                <a16:creationId xmlns:a16="http://schemas.microsoft.com/office/drawing/2014/main" id="{479E5E71-7D7A-49A1-B195-108909A38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75875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B741E48-C972-4A07-9057-C882E9001FE3}"/>
              </a:ext>
            </a:extLst>
          </p:cNvPr>
          <p:cNvSpPr>
            <a:spLocks noGrp="1"/>
          </p:cNvSpPr>
          <p:nvPr>
            <p:ph type="sldNum" sz="quarter" idx="12"/>
          </p:nvPr>
        </p:nvSpPr>
        <p:spPr/>
        <p:txBody>
          <a:bodyPr/>
          <a:lstStyle/>
          <a:p>
            <a:fld id="{F923AC77-8158-4A8F-9D31-7B15E0E4DE1A}" type="slidenum">
              <a:rPr lang="de-DE" smtClean="0"/>
              <a:pPr/>
              <a:t>8</a:t>
            </a:fld>
            <a:endParaRPr lang="de-DE" dirty="0"/>
          </a:p>
        </p:txBody>
      </p:sp>
      <p:sp>
        <p:nvSpPr>
          <p:cNvPr id="6" name="Untertitel 5">
            <a:extLst>
              <a:ext uri="{FF2B5EF4-FFF2-40B4-BE49-F238E27FC236}">
                <a16:creationId xmlns:a16="http://schemas.microsoft.com/office/drawing/2014/main" id="{461C40C9-0138-49C3-B1B2-6B854648C3E2}"/>
              </a:ext>
            </a:extLst>
          </p:cNvPr>
          <p:cNvSpPr>
            <a:spLocks noGrp="1"/>
          </p:cNvSpPr>
          <p:nvPr>
            <p:ph type="subTitle" idx="13"/>
          </p:nvPr>
        </p:nvSpPr>
        <p:spPr/>
        <p:txBody>
          <a:bodyPr>
            <a:normAutofit lnSpcReduction="10000"/>
          </a:bodyPr>
          <a:lstStyle/>
          <a:p>
            <a:r>
              <a:rPr lang="de-DE" dirty="0"/>
              <a:t>Das Sender-Empfänger-Modell </a:t>
            </a:r>
            <a:r>
              <a:rPr lang="de-DE" sz="900" dirty="0"/>
              <a:t>(Shannon &amp; Weaver, 1949)</a:t>
            </a:r>
            <a:endParaRPr lang="de-DE" dirty="0"/>
          </a:p>
        </p:txBody>
      </p:sp>
      <p:pic>
        <p:nvPicPr>
          <p:cNvPr id="5" name="Grafik 4">
            <a:extLst>
              <a:ext uri="{FF2B5EF4-FFF2-40B4-BE49-F238E27FC236}">
                <a16:creationId xmlns:a16="http://schemas.microsoft.com/office/drawing/2014/main" id="{488CEB60-7F75-451E-B4ED-C9FDD4AF3396}"/>
              </a:ext>
            </a:extLst>
          </p:cNvPr>
          <p:cNvPicPr/>
          <p:nvPr/>
        </p:nvPicPr>
        <p:blipFill>
          <a:blip r:embed="rId3">
            <a:extLst>
              <a:ext uri="{28A0092B-C50C-407E-A947-70E740481C1C}">
                <a14:useLocalDpi xmlns:a14="http://schemas.microsoft.com/office/drawing/2010/main" val="0"/>
              </a:ext>
            </a:extLst>
          </a:blip>
          <a:stretch>
            <a:fillRect/>
          </a:stretch>
        </p:blipFill>
        <p:spPr>
          <a:xfrm>
            <a:off x="2153761" y="2098967"/>
            <a:ext cx="996315" cy="2059305"/>
          </a:xfrm>
          <a:prstGeom prst="rect">
            <a:avLst/>
          </a:prstGeom>
        </p:spPr>
      </p:pic>
      <p:sp>
        <p:nvSpPr>
          <p:cNvPr id="7" name="Rechteck 6">
            <a:extLst>
              <a:ext uri="{FF2B5EF4-FFF2-40B4-BE49-F238E27FC236}">
                <a16:creationId xmlns:a16="http://schemas.microsoft.com/office/drawing/2014/main" id="{F620A146-9278-4019-B82B-DEAABAE1E0C7}"/>
              </a:ext>
            </a:extLst>
          </p:cNvPr>
          <p:cNvSpPr/>
          <p:nvPr/>
        </p:nvSpPr>
        <p:spPr>
          <a:xfrm>
            <a:off x="3037115" y="2992409"/>
            <a:ext cx="1578982" cy="9067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700" dirty="0">
                <a:solidFill>
                  <a:schemeClr val="tx1"/>
                </a:solidFill>
                <a:effectLst/>
                <a:latin typeface="Arial" panose="020B0604020202020204" pitchFamily="34" charset="0"/>
                <a:ea typeface="Calibri" panose="020F0502020204030204" pitchFamily="34" charset="0"/>
                <a:cs typeface="Arial" panose="020B0604020202020204" pitchFamily="34" charset="0"/>
              </a:rPr>
              <a:t>Verschlüsseln/ Verpacken</a:t>
            </a:r>
          </a:p>
        </p:txBody>
      </p:sp>
      <p:sp>
        <p:nvSpPr>
          <p:cNvPr id="8" name="Pfeil: nach rechts 7">
            <a:extLst>
              <a:ext uri="{FF2B5EF4-FFF2-40B4-BE49-F238E27FC236}">
                <a16:creationId xmlns:a16="http://schemas.microsoft.com/office/drawing/2014/main" id="{F84F91AF-49C3-4258-9A7E-88EDB8A2F722}"/>
              </a:ext>
            </a:extLst>
          </p:cNvPr>
          <p:cNvSpPr/>
          <p:nvPr/>
        </p:nvSpPr>
        <p:spPr>
          <a:xfrm>
            <a:off x="4740231" y="3204481"/>
            <a:ext cx="2171700" cy="464820"/>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Explosion: 8 Zacken 8">
            <a:extLst>
              <a:ext uri="{FF2B5EF4-FFF2-40B4-BE49-F238E27FC236}">
                <a16:creationId xmlns:a16="http://schemas.microsoft.com/office/drawing/2014/main" id="{07B7FCB3-4F81-4234-96C1-8BA191BB96E0}"/>
              </a:ext>
            </a:extLst>
          </p:cNvPr>
          <p:cNvSpPr/>
          <p:nvPr/>
        </p:nvSpPr>
        <p:spPr>
          <a:xfrm>
            <a:off x="5443824" y="2839823"/>
            <a:ext cx="746760" cy="655320"/>
          </a:xfrm>
          <a:prstGeom prst="irregularSeal1">
            <a:avLst/>
          </a:prstGeom>
          <a:solidFill>
            <a:srgbClr val="FFFF66"/>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Textfeld 2">
            <a:extLst>
              <a:ext uri="{FF2B5EF4-FFF2-40B4-BE49-F238E27FC236}">
                <a16:creationId xmlns:a16="http://schemas.microsoft.com/office/drawing/2014/main" id="{FDC9789C-7164-4664-9701-FA6B23BBA138}"/>
              </a:ext>
            </a:extLst>
          </p:cNvPr>
          <p:cNvSpPr txBox="1">
            <a:spLocks noChangeArrowheads="1"/>
          </p:cNvSpPr>
          <p:nvPr/>
        </p:nvSpPr>
        <p:spPr bwMode="auto">
          <a:xfrm>
            <a:off x="5178649" y="2333732"/>
            <a:ext cx="1291661" cy="365760"/>
          </a:xfrm>
          <a:custGeom>
            <a:avLst/>
            <a:gdLst>
              <a:gd name="connsiteX0" fmla="*/ 0 w 1173480"/>
              <a:gd name="connsiteY0" fmla="*/ 0 h 365760"/>
              <a:gd name="connsiteX1" fmla="*/ 1173480 w 1173480"/>
              <a:gd name="connsiteY1" fmla="*/ 0 h 365760"/>
              <a:gd name="connsiteX2" fmla="*/ 1173480 w 1173480"/>
              <a:gd name="connsiteY2" fmla="*/ 365760 h 365760"/>
              <a:gd name="connsiteX3" fmla="*/ 0 w 1173480"/>
              <a:gd name="connsiteY3" fmla="*/ 365760 h 365760"/>
              <a:gd name="connsiteX4" fmla="*/ 0 w 1173480"/>
              <a:gd name="connsiteY4" fmla="*/ 0 h 365760"/>
              <a:gd name="connsiteX0" fmla="*/ 0 w 1174213"/>
              <a:gd name="connsiteY0" fmla="*/ 0 h 365760"/>
              <a:gd name="connsiteX1" fmla="*/ 1173480 w 1174213"/>
              <a:gd name="connsiteY1" fmla="*/ 0 h 365760"/>
              <a:gd name="connsiteX2" fmla="*/ 1173480 w 1174213"/>
              <a:gd name="connsiteY2" fmla="*/ 182880 h 365760"/>
              <a:gd name="connsiteX3" fmla="*/ 1173480 w 1174213"/>
              <a:gd name="connsiteY3" fmla="*/ 365760 h 365760"/>
              <a:gd name="connsiteX4" fmla="*/ 0 w 1174213"/>
              <a:gd name="connsiteY4" fmla="*/ 365760 h 365760"/>
              <a:gd name="connsiteX5" fmla="*/ 0 w 1174213"/>
              <a:gd name="connsiteY5"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213" h="365760">
                <a:moveTo>
                  <a:pt x="0" y="0"/>
                </a:moveTo>
                <a:lnTo>
                  <a:pt x="1173480" y="0"/>
                </a:lnTo>
                <a:cubicBezTo>
                  <a:pt x="1170940" y="53340"/>
                  <a:pt x="1176020" y="129540"/>
                  <a:pt x="1173480" y="182880"/>
                </a:cubicBezTo>
                <a:lnTo>
                  <a:pt x="1173480" y="365760"/>
                </a:lnTo>
                <a:lnTo>
                  <a:pt x="0" y="365760"/>
                </a:lnTo>
                <a:lnTo>
                  <a:pt x="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1700" b="1" dirty="0">
                <a:effectLst/>
                <a:latin typeface="Arial" panose="020B0604020202020204" pitchFamily="34" charset="0"/>
                <a:ea typeface="Calibri" panose="020F0502020204030204" pitchFamily="34" charset="0"/>
                <a:cs typeface="Arial" panose="020B0604020202020204" pitchFamily="34" charset="0"/>
              </a:rPr>
              <a:t>Störquelle</a:t>
            </a:r>
            <a:endParaRPr lang="de-DE" sz="17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0D4CD2D7-3BE3-4BDA-82EA-DD0E3C04525F}"/>
              </a:ext>
            </a:extLst>
          </p:cNvPr>
          <p:cNvSpPr/>
          <p:nvPr/>
        </p:nvSpPr>
        <p:spPr>
          <a:xfrm>
            <a:off x="7017789" y="2987311"/>
            <a:ext cx="1578982" cy="89916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700" dirty="0">
                <a:solidFill>
                  <a:schemeClr val="tx1"/>
                </a:solidFill>
                <a:effectLst/>
                <a:latin typeface="Arial" panose="020B0604020202020204" pitchFamily="34" charset="0"/>
                <a:ea typeface="Calibri" panose="020F0502020204030204" pitchFamily="34" charset="0"/>
                <a:cs typeface="Arial" panose="020B0604020202020204" pitchFamily="34" charset="0"/>
              </a:rPr>
              <a:t>Entschlüsseln/ Entpacken</a:t>
            </a:r>
          </a:p>
        </p:txBody>
      </p:sp>
      <p:pic>
        <p:nvPicPr>
          <p:cNvPr id="12" name="Grafik 11">
            <a:extLst>
              <a:ext uri="{FF2B5EF4-FFF2-40B4-BE49-F238E27FC236}">
                <a16:creationId xmlns:a16="http://schemas.microsoft.com/office/drawing/2014/main" id="{67DF59AE-2C03-4888-B4FF-80EA89C6EA0D}"/>
              </a:ext>
            </a:extLst>
          </p:cNvPr>
          <p:cNvPicPr/>
          <p:nvPr/>
        </p:nvPicPr>
        <p:blipFill>
          <a:blip r:embed="rId4">
            <a:extLst>
              <a:ext uri="{28A0092B-C50C-407E-A947-70E740481C1C}">
                <a14:useLocalDpi xmlns:a14="http://schemas.microsoft.com/office/drawing/2010/main" val="0"/>
              </a:ext>
            </a:extLst>
          </a:blip>
          <a:stretch>
            <a:fillRect/>
          </a:stretch>
        </p:blipFill>
        <p:spPr>
          <a:xfrm>
            <a:off x="8642699" y="1990927"/>
            <a:ext cx="868680" cy="2110740"/>
          </a:xfrm>
          <a:prstGeom prst="rect">
            <a:avLst/>
          </a:prstGeom>
        </p:spPr>
      </p:pic>
      <p:sp>
        <p:nvSpPr>
          <p:cNvPr id="13" name="Pfeil: nach unten gekrümmt 12">
            <a:extLst>
              <a:ext uri="{FF2B5EF4-FFF2-40B4-BE49-F238E27FC236}">
                <a16:creationId xmlns:a16="http://schemas.microsoft.com/office/drawing/2014/main" id="{5D9B084A-D534-4B78-8C9C-2C0C7DF3C24A}"/>
              </a:ext>
            </a:extLst>
          </p:cNvPr>
          <p:cNvSpPr/>
          <p:nvPr/>
        </p:nvSpPr>
        <p:spPr>
          <a:xfrm rot="10800000">
            <a:off x="2231568" y="4062137"/>
            <a:ext cx="7030418" cy="929640"/>
          </a:xfrm>
          <a:prstGeom prst="curvedDownArrow">
            <a:avLst>
              <a:gd name="adj1" fmla="val 26601"/>
              <a:gd name="adj2" fmla="val 75760"/>
              <a:gd name="adj3" fmla="val 313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Textfeld 11">
            <a:extLst>
              <a:ext uri="{FF2B5EF4-FFF2-40B4-BE49-F238E27FC236}">
                <a16:creationId xmlns:a16="http://schemas.microsoft.com/office/drawing/2014/main" id="{7C06A49C-1928-4740-AADF-3C25DA7ED5BF}"/>
              </a:ext>
            </a:extLst>
          </p:cNvPr>
          <p:cNvSpPr txBox="1"/>
          <p:nvPr/>
        </p:nvSpPr>
        <p:spPr>
          <a:xfrm>
            <a:off x="5243491" y="5272440"/>
            <a:ext cx="1226820" cy="3352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sz="1700" b="1" dirty="0">
                <a:effectLst/>
                <a:latin typeface="Arial" panose="020B0604020202020204" pitchFamily="34" charset="0"/>
                <a:ea typeface="Calibri" panose="020F0502020204030204" pitchFamily="34" charset="0"/>
                <a:cs typeface="Arial" panose="020B0604020202020204" pitchFamily="34" charset="0"/>
              </a:rPr>
              <a:t>Feedback</a:t>
            </a:r>
            <a:endParaRPr lang="de-DE" sz="17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Grafik 14" descr="Gute Idee mit einfarbiger Füllung">
            <a:extLst>
              <a:ext uri="{FF2B5EF4-FFF2-40B4-BE49-F238E27FC236}">
                <a16:creationId xmlns:a16="http://schemas.microsoft.com/office/drawing/2014/main" id="{5985CBD8-4CAA-4076-883D-2274CF6774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0000" y="93600"/>
            <a:ext cx="914400" cy="914400"/>
          </a:xfrm>
          <a:prstGeom prst="rect">
            <a:avLst/>
          </a:prstGeom>
        </p:spPr>
      </p:pic>
      <p:sp>
        <p:nvSpPr>
          <p:cNvPr id="16" name="Explosion: 8 Zacken 15">
            <a:extLst>
              <a:ext uri="{FF2B5EF4-FFF2-40B4-BE49-F238E27FC236}">
                <a16:creationId xmlns:a16="http://schemas.microsoft.com/office/drawing/2014/main" id="{5DA43056-8C8F-488D-8716-065D5ADE98A9}"/>
              </a:ext>
            </a:extLst>
          </p:cNvPr>
          <p:cNvSpPr/>
          <p:nvPr/>
        </p:nvSpPr>
        <p:spPr>
          <a:xfrm>
            <a:off x="3057408" y="1866989"/>
            <a:ext cx="746760" cy="655320"/>
          </a:xfrm>
          <a:prstGeom prst="irregularSeal1">
            <a:avLst/>
          </a:prstGeom>
          <a:solidFill>
            <a:srgbClr val="FFFF66"/>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 name="Explosion: 8 Zacken 16">
            <a:extLst>
              <a:ext uri="{FF2B5EF4-FFF2-40B4-BE49-F238E27FC236}">
                <a16:creationId xmlns:a16="http://schemas.microsoft.com/office/drawing/2014/main" id="{D7C662C4-D26D-45DD-AFEC-E6A7D68BB4C1}"/>
              </a:ext>
            </a:extLst>
          </p:cNvPr>
          <p:cNvSpPr/>
          <p:nvPr/>
        </p:nvSpPr>
        <p:spPr>
          <a:xfrm>
            <a:off x="7807280" y="1861292"/>
            <a:ext cx="746760" cy="655320"/>
          </a:xfrm>
          <a:prstGeom prst="irregularSeal1">
            <a:avLst/>
          </a:prstGeom>
          <a:solidFill>
            <a:srgbClr val="FFFF66"/>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Explosion: 8 Zacken 17">
            <a:extLst>
              <a:ext uri="{FF2B5EF4-FFF2-40B4-BE49-F238E27FC236}">
                <a16:creationId xmlns:a16="http://schemas.microsoft.com/office/drawing/2014/main" id="{A185EB5E-AFAB-48BE-A7CD-8FEC1BDB1541}"/>
              </a:ext>
            </a:extLst>
          </p:cNvPr>
          <p:cNvSpPr/>
          <p:nvPr/>
        </p:nvSpPr>
        <p:spPr>
          <a:xfrm>
            <a:off x="6644409" y="5358764"/>
            <a:ext cx="746760" cy="655320"/>
          </a:xfrm>
          <a:prstGeom prst="irregularSeal1">
            <a:avLst/>
          </a:prstGeom>
          <a:solidFill>
            <a:srgbClr val="FFFF66"/>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Textfeld 2">
            <a:extLst>
              <a:ext uri="{FF2B5EF4-FFF2-40B4-BE49-F238E27FC236}">
                <a16:creationId xmlns:a16="http://schemas.microsoft.com/office/drawing/2014/main" id="{0179AFCE-F978-4CC4-97A7-B0D6A3218708}"/>
              </a:ext>
            </a:extLst>
          </p:cNvPr>
          <p:cNvSpPr txBox="1"/>
          <p:nvPr/>
        </p:nvSpPr>
        <p:spPr>
          <a:xfrm>
            <a:off x="1228594" y="2077417"/>
            <a:ext cx="921693" cy="353943"/>
          </a:xfrm>
          <a:prstGeom prst="rect">
            <a:avLst/>
          </a:prstGeom>
          <a:noFill/>
          <a:ln>
            <a:solidFill>
              <a:schemeClr val="tx1"/>
            </a:solidFill>
          </a:ln>
        </p:spPr>
        <p:txBody>
          <a:bodyPr wrap="square" rtlCol="0">
            <a:spAutoFit/>
          </a:bodyPr>
          <a:lstStyle/>
          <a:p>
            <a:r>
              <a:rPr lang="de-DE" sz="1700" b="1" dirty="0">
                <a:latin typeface="Arial" panose="020B0604020202020204" pitchFamily="34" charset="0"/>
                <a:cs typeface="Arial" panose="020B0604020202020204" pitchFamily="34" charset="0"/>
              </a:rPr>
              <a:t>Sender</a:t>
            </a:r>
          </a:p>
        </p:txBody>
      </p:sp>
      <p:sp>
        <p:nvSpPr>
          <p:cNvPr id="19" name="Textfeld 18">
            <a:extLst>
              <a:ext uri="{FF2B5EF4-FFF2-40B4-BE49-F238E27FC236}">
                <a16:creationId xmlns:a16="http://schemas.microsoft.com/office/drawing/2014/main" id="{97F1CB36-5CF4-475E-BB3F-F059A0B46E02}"/>
              </a:ext>
            </a:extLst>
          </p:cNvPr>
          <p:cNvSpPr txBox="1"/>
          <p:nvPr/>
        </p:nvSpPr>
        <p:spPr>
          <a:xfrm>
            <a:off x="9514695" y="2070691"/>
            <a:ext cx="1355029" cy="353943"/>
          </a:xfrm>
          <a:prstGeom prst="rect">
            <a:avLst/>
          </a:prstGeom>
          <a:noFill/>
          <a:ln>
            <a:solidFill>
              <a:schemeClr val="tx1"/>
            </a:solidFill>
          </a:ln>
        </p:spPr>
        <p:txBody>
          <a:bodyPr wrap="square" rtlCol="0">
            <a:spAutoFit/>
          </a:bodyPr>
          <a:lstStyle/>
          <a:p>
            <a:r>
              <a:rPr lang="de-DE" sz="1700" b="1" dirty="0">
                <a:latin typeface="Arial" panose="020B0604020202020204" pitchFamily="34" charset="0"/>
                <a:cs typeface="Arial" panose="020B0604020202020204" pitchFamily="34" charset="0"/>
              </a:rPr>
              <a:t>Empfänger</a:t>
            </a:r>
          </a:p>
        </p:txBody>
      </p:sp>
    </p:spTree>
    <p:extLst>
      <p:ext uri="{BB962C8B-B14F-4D97-AF65-F5344CB8AC3E}">
        <p14:creationId xmlns:p14="http://schemas.microsoft.com/office/powerpoint/2010/main" val="41722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9</a:t>
            </a:fld>
            <a:endParaRPr lang="de-DE" dirty="0"/>
          </a:p>
        </p:txBody>
      </p:sp>
      <p:pic>
        <p:nvPicPr>
          <p:cNvPr id="4" name="Grafik 3" descr="Kommentar Feuer mit einfarbiger Füllung">
            <a:extLst>
              <a:ext uri="{FF2B5EF4-FFF2-40B4-BE49-F238E27FC236}">
                <a16:creationId xmlns:a16="http://schemas.microsoft.com/office/drawing/2014/main" id="{95CE5966-490E-473A-9D26-A1E168C05CE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889" t="592" r="6492" b="11773"/>
          <a:stretch/>
        </p:blipFill>
        <p:spPr>
          <a:xfrm>
            <a:off x="10350000" y="93600"/>
            <a:ext cx="914266" cy="914400"/>
          </a:xfrm>
          <a:prstGeom prst="rect">
            <a:avLst/>
          </a:prstGeom>
        </p:spPr>
      </p:pic>
      <p:sp>
        <p:nvSpPr>
          <p:cNvPr id="3" name="Textfeld 2">
            <a:extLst>
              <a:ext uri="{FF2B5EF4-FFF2-40B4-BE49-F238E27FC236}">
                <a16:creationId xmlns:a16="http://schemas.microsoft.com/office/drawing/2014/main" id="{D569F4EC-7F31-439D-B7F5-CDD2B2B49F2E}"/>
              </a:ext>
            </a:extLst>
          </p:cNvPr>
          <p:cNvSpPr txBox="1"/>
          <p:nvPr/>
        </p:nvSpPr>
        <p:spPr>
          <a:xfrm>
            <a:off x="590400" y="1659600"/>
            <a:ext cx="10515600" cy="3749103"/>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Bei der Übung gibt es drei verschieden Rollen:</a:t>
            </a:r>
          </a:p>
          <a:p>
            <a:pPr>
              <a:lnSpc>
                <a:spcPct val="107000"/>
              </a:lnSpc>
              <a:spcAft>
                <a:spcPts val="800"/>
              </a:spcAft>
            </a:pPr>
            <a:endParaRPr lang="de-DE" sz="18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b="1" dirty="0">
                <a:effectLst/>
                <a:latin typeface="Arial" panose="020B0604020202020204" pitchFamily="34" charset="0"/>
                <a:ea typeface="Calibri" panose="020F0502020204030204" pitchFamily="34" charset="0"/>
                <a:cs typeface="Arial" panose="020B0604020202020204" pitchFamily="34" charset="0"/>
              </a:rPr>
              <a:t>Angriffstruppführer (</a:t>
            </a:r>
            <a:r>
              <a:rPr lang="de-DE" sz="1800" b="1" dirty="0" err="1">
                <a:effectLst/>
                <a:latin typeface="Arial" panose="020B0604020202020204" pitchFamily="34" charset="0"/>
                <a:ea typeface="Calibri" panose="020F0502020204030204" pitchFamily="34" charset="0"/>
                <a:cs typeface="Arial" panose="020B0604020202020204" pitchFamily="34" charset="0"/>
              </a:rPr>
              <a:t>ATrFü</a:t>
            </a:r>
            <a:r>
              <a:rPr lang="de-DE" sz="1800" b="1" dirty="0">
                <a:effectLst/>
                <a:latin typeface="Arial" panose="020B0604020202020204" pitchFamily="34" charset="0"/>
                <a:ea typeface="Calibri" panose="020F0502020204030204" pitchFamily="34" charset="0"/>
                <a:cs typeface="Arial" panose="020B0604020202020204" pitchFamily="34" charset="0"/>
              </a:rPr>
              <a:t>)</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b="1" dirty="0">
                <a:effectLst/>
                <a:latin typeface="Arial" panose="020B0604020202020204" pitchFamily="34" charset="0"/>
                <a:ea typeface="Calibri" panose="020F0502020204030204" pitchFamily="34" charset="0"/>
                <a:cs typeface="Arial" panose="020B0604020202020204" pitchFamily="34" charset="0"/>
              </a:rPr>
              <a:t>Gruppenführer (GF)</a:t>
            </a:r>
            <a:endParaRPr lang="de-DE"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b="1" dirty="0">
                <a:effectLst/>
                <a:latin typeface="Arial" panose="020B0604020202020204" pitchFamily="34" charset="0"/>
                <a:ea typeface="Calibri" panose="020F0502020204030204" pitchFamily="34" charset="0"/>
                <a:cs typeface="Arial" panose="020B0604020202020204" pitchFamily="34" charset="0"/>
              </a:rPr>
              <a:t>Maschinist (</a:t>
            </a:r>
            <a:r>
              <a:rPr lang="de-DE" sz="1800" b="1" dirty="0" err="1">
                <a:effectLst/>
                <a:latin typeface="Arial" panose="020B0604020202020204" pitchFamily="34" charset="0"/>
                <a:ea typeface="Calibri" panose="020F0502020204030204" pitchFamily="34" charset="0"/>
                <a:cs typeface="Arial" panose="020B0604020202020204" pitchFamily="34" charset="0"/>
              </a:rPr>
              <a:t>Maschi</a:t>
            </a:r>
            <a:r>
              <a:rPr lang="de-DE" sz="18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de-DE" b="1" dirty="0">
                <a:latin typeface="Arial" panose="020B0604020202020204" pitchFamily="34" charset="0"/>
                <a:ea typeface="Calibri" panose="020F0502020204030204" pitchFamily="34" charset="0"/>
                <a:cs typeface="Arial" panose="020B0604020202020204" pitchFamily="34" charset="0"/>
              </a:rPr>
              <a:t>Zwei Beobachter (Beo1, Beo2)</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endParaRPr lang="de-DE" dirty="0"/>
          </a:p>
          <a:p>
            <a:r>
              <a:rPr lang="de-DE" dirty="0">
                <a:latin typeface="Arial" panose="020B0604020202020204" pitchFamily="34" charset="0"/>
                <a:cs typeface="Arial" panose="020B0604020202020204" pitchFamily="34" charset="0"/>
              </a:rPr>
              <a:t>Bitte lesen Sie sich den Arbeitsauftrag für Ihre Rolle durch.</a:t>
            </a:r>
          </a:p>
          <a:p>
            <a:r>
              <a:rPr lang="de-DE" dirty="0">
                <a:latin typeface="Arial" panose="020B0604020202020204" pitchFamily="34" charset="0"/>
                <a:cs typeface="Arial" panose="020B0604020202020204" pitchFamily="34" charset="0"/>
              </a:rPr>
              <a:t>Personen pro Team: 5</a:t>
            </a:r>
          </a:p>
          <a:p>
            <a:r>
              <a:rPr lang="de-DE" dirty="0">
                <a:latin typeface="Arial" panose="020B0604020202020204" pitchFamily="34" charset="0"/>
                <a:cs typeface="Arial" panose="020B0604020202020204" pitchFamily="34" charset="0"/>
              </a:rPr>
              <a:t>Dauer der Bearbeitung: 15 Minuten</a:t>
            </a:r>
          </a:p>
          <a:p>
            <a:r>
              <a:rPr lang="de-DE" dirty="0"/>
              <a:t> </a:t>
            </a:r>
          </a:p>
        </p:txBody>
      </p:sp>
      <p:sp>
        <p:nvSpPr>
          <p:cNvPr id="6" name="Untertitel 3">
            <a:extLst>
              <a:ext uri="{FF2B5EF4-FFF2-40B4-BE49-F238E27FC236}">
                <a16:creationId xmlns:a16="http://schemas.microsoft.com/office/drawing/2014/main" id="{67B64AF6-26E0-4F35-B580-5E4D4ED87131}"/>
              </a:ext>
            </a:extLst>
          </p:cNvPr>
          <p:cNvSpPr>
            <a:spLocks noGrp="1"/>
          </p:cNvSpPr>
          <p:nvPr>
            <p:ph type="subTitle" idx="13"/>
          </p:nvPr>
        </p:nvSpPr>
        <p:spPr>
          <a:xfrm>
            <a:off x="334800" y="972000"/>
            <a:ext cx="10800000" cy="477149"/>
          </a:xfrm>
        </p:spPr>
        <p:txBody>
          <a:bodyPr>
            <a:normAutofit lnSpcReduction="10000"/>
          </a:bodyPr>
          <a:lstStyle/>
          <a:p>
            <a:r>
              <a:rPr lang="de-DE" dirty="0"/>
              <a:t>Übung: Blind durchs Feuer</a:t>
            </a:r>
          </a:p>
        </p:txBody>
      </p:sp>
      <p:sp>
        <p:nvSpPr>
          <p:cNvPr id="12" name="Rechteck 11">
            <a:extLst>
              <a:ext uri="{FF2B5EF4-FFF2-40B4-BE49-F238E27FC236}">
                <a16:creationId xmlns:a16="http://schemas.microsoft.com/office/drawing/2014/main" id="{D5F0D66C-AF68-FB39-9FE3-810C880641A4}"/>
              </a:ext>
            </a:extLst>
          </p:cNvPr>
          <p:cNvSpPr/>
          <p:nvPr/>
        </p:nvSpPr>
        <p:spPr>
          <a:xfrm>
            <a:off x="7620000" y="3956167"/>
            <a:ext cx="2844800" cy="11750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6C481EAF-1B98-C78B-A8A2-E5111370068C}"/>
              </a:ext>
            </a:extLst>
          </p:cNvPr>
          <p:cNvSpPr/>
          <p:nvPr/>
        </p:nvSpPr>
        <p:spPr>
          <a:xfrm>
            <a:off x="6941930" y="3956166"/>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t>Beo1</a:t>
            </a:r>
          </a:p>
        </p:txBody>
      </p:sp>
      <p:cxnSp>
        <p:nvCxnSpPr>
          <p:cNvPr id="15" name="Gerader Verbinder 14">
            <a:extLst>
              <a:ext uri="{FF2B5EF4-FFF2-40B4-BE49-F238E27FC236}">
                <a16:creationId xmlns:a16="http://schemas.microsoft.com/office/drawing/2014/main" id="{99A4D872-4AC8-D574-EA18-C2C5DE71F92C}"/>
              </a:ext>
            </a:extLst>
          </p:cNvPr>
          <p:cNvCxnSpPr>
            <a:cxnSpLocks/>
          </p:cNvCxnSpPr>
          <p:nvPr/>
        </p:nvCxnSpPr>
        <p:spPr>
          <a:xfrm flipV="1">
            <a:off x="7664174" y="3993322"/>
            <a:ext cx="2767496" cy="113787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CC1D0CDB-FFD3-AE1B-2EC6-A54697B0D29A}"/>
              </a:ext>
            </a:extLst>
          </p:cNvPr>
          <p:cNvSpPr/>
          <p:nvPr/>
        </p:nvSpPr>
        <p:spPr>
          <a:xfrm>
            <a:off x="7761594" y="3263984"/>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200" dirty="0" err="1"/>
              <a:t>ATrFü</a:t>
            </a:r>
            <a:endParaRPr lang="de-DE" sz="1200" dirty="0"/>
          </a:p>
        </p:txBody>
      </p:sp>
      <p:sp>
        <p:nvSpPr>
          <p:cNvPr id="17" name="Ellipse 16">
            <a:extLst>
              <a:ext uri="{FF2B5EF4-FFF2-40B4-BE49-F238E27FC236}">
                <a16:creationId xmlns:a16="http://schemas.microsoft.com/office/drawing/2014/main" id="{D23244BB-4C3F-0BC4-94AA-EE19CF2712AB}"/>
              </a:ext>
            </a:extLst>
          </p:cNvPr>
          <p:cNvSpPr/>
          <p:nvPr/>
        </p:nvSpPr>
        <p:spPr>
          <a:xfrm>
            <a:off x="9897762" y="5179565"/>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t>Beo2</a:t>
            </a:r>
          </a:p>
        </p:txBody>
      </p:sp>
      <p:sp>
        <p:nvSpPr>
          <p:cNvPr id="18" name="Ellipse 17">
            <a:extLst>
              <a:ext uri="{FF2B5EF4-FFF2-40B4-BE49-F238E27FC236}">
                <a16:creationId xmlns:a16="http://schemas.microsoft.com/office/drawing/2014/main" id="{196F02DA-F7D8-591A-492F-930A27E6E256}"/>
              </a:ext>
            </a:extLst>
          </p:cNvPr>
          <p:cNvSpPr/>
          <p:nvPr/>
        </p:nvSpPr>
        <p:spPr>
          <a:xfrm>
            <a:off x="8861346" y="5224403"/>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dirty="0" err="1"/>
              <a:t>Maschi</a:t>
            </a:r>
            <a:endParaRPr lang="de-DE" sz="1200" dirty="0"/>
          </a:p>
        </p:txBody>
      </p:sp>
      <p:sp>
        <p:nvSpPr>
          <p:cNvPr id="19" name="Ellipse 18">
            <a:extLst>
              <a:ext uri="{FF2B5EF4-FFF2-40B4-BE49-F238E27FC236}">
                <a16:creationId xmlns:a16="http://schemas.microsoft.com/office/drawing/2014/main" id="{DFF722A7-8323-9F96-8D61-CC095C30139C}"/>
              </a:ext>
            </a:extLst>
          </p:cNvPr>
          <p:cNvSpPr/>
          <p:nvPr/>
        </p:nvSpPr>
        <p:spPr>
          <a:xfrm>
            <a:off x="10579914" y="4096006"/>
            <a:ext cx="648000" cy="6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200" dirty="0"/>
              <a:t>GF</a:t>
            </a:r>
          </a:p>
        </p:txBody>
      </p:sp>
    </p:spTree>
    <p:extLst>
      <p:ext uri="{BB962C8B-B14F-4D97-AF65-F5344CB8AC3E}">
        <p14:creationId xmlns:p14="http://schemas.microsoft.com/office/powerpoint/2010/main" val="31939085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2379</Words>
  <Application>Microsoft Office PowerPoint</Application>
  <PresentationFormat>Breitbild</PresentationFormat>
  <Paragraphs>263</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Symbol</vt:lpstr>
      <vt:lpstr>Times New Roman</vt:lpstr>
      <vt:lpstr>Wingdings</vt:lpstr>
      <vt:lpstr>Office</vt:lpstr>
      <vt:lpstr>Modul  Kommunikation</vt:lpstr>
      <vt:lpstr>PowerPoint-Präsentation</vt:lpstr>
      <vt:lpstr>Ausblick in das Modul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Marek Bartzik</dc:creator>
  <cp:keywords/>
  <dc:description/>
  <cp:lastModifiedBy>Lena Heinemann</cp:lastModifiedBy>
  <cp:revision>201</cp:revision>
  <cp:lastPrinted>2020-03-30T15:18:15Z</cp:lastPrinted>
  <dcterms:created xsi:type="dcterms:W3CDTF">2020-03-19T12:03:11Z</dcterms:created>
  <dcterms:modified xsi:type="dcterms:W3CDTF">2024-01-30T15:44:21Z</dcterms:modified>
  <cp:category/>
</cp:coreProperties>
</file>