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6"/>
  </p:notesMasterIdLst>
  <p:handoutMasterIdLst>
    <p:handoutMasterId r:id="rId17"/>
  </p:handoutMasterIdLst>
  <p:sldIdLst>
    <p:sldId id="256" r:id="rId2"/>
    <p:sldId id="289" r:id="rId3"/>
    <p:sldId id="374" r:id="rId4"/>
    <p:sldId id="393" r:id="rId5"/>
    <p:sldId id="269" r:id="rId6"/>
    <p:sldId id="378" r:id="rId7"/>
    <p:sldId id="376" r:id="rId8"/>
    <p:sldId id="379" r:id="rId9"/>
    <p:sldId id="281" r:id="rId10"/>
    <p:sldId id="288" r:id="rId11"/>
    <p:sldId id="287" r:id="rId12"/>
    <p:sldId id="377" r:id="rId13"/>
    <p:sldId id="392" r:id="rId14"/>
    <p:sldId id="284"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9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a Heinemann" initials="LH" lastIdx="3" clrIdx="0">
    <p:extLst>
      <p:ext uri="{19B8F6BF-5375-455C-9EA6-DF929625EA0E}">
        <p15:presenceInfo xmlns:p15="http://schemas.microsoft.com/office/powerpoint/2012/main" userId="Lena Heinema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4694"/>
    <a:srgbClr val="636BA1"/>
    <a:srgbClr val="EC3237"/>
    <a:srgbClr val="D105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6" autoAdjust="0"/>
    <p:restoredTop sz="61034" autoAdjust="0"/>
  </p:normalViewPr>
  <p:slideViewPr>
    <p:cSldViewPr snapToGrid="0">
      <p:cViewPr varScale="1">
        <p:scale>
          <a:sx n="69" d="100"/>
          <a:sy n="69" d="100"/>
        </p:scale>
        <p:origin x="1908" y="66"/>
      </p:cViewPr>
      <p:guideLst>
        <p:guide orient="horz" pos="2069"/>
        <p:guide pos="960"/>
      </p:guideLst>
    </p:cSldViewPr>
  </p:slideViewPr>
  <p:notesTextViewPr>
    <p:cViewPr>
      <p:scale>
        <a:sx n="1" d="1"/>
        <a:sy n="1" d="1"/>
      </p:scale>
      <p:origin x="0" y="0"/>
    </p:cViewPr>
  </p:notesTextViewPr>
  <p:notesViewPr>
    <p:cSldViewPr snapToGrid="0">
      <p:cViewPr varScale="1">
        <p:scale>
          <a:sx n="124" d="100"/>
          <a:sy n="124" d="100"/>
        </p:scale>
        <p:origin x="4960" y="8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40353DB-AE23-495F-8D52-937E12C64F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4" name="Fußzeilenplatzhalter 3">
            <a:extLst>
              <a:ext uri="{FF2B5EF4-FFF2-40B4-BE49-F238E27FC236}">
                <a16:creationId xmlns:a16="http://schemas.microsoft.com/office/drawing/2014/main" id="{A8674298-6A9E-44E1-8638-1DDCD44A046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B3F5D79C-F015-448E-88A0-57BD15CD3C1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FE80DF-9483-4BB9-8F8A-EE1A1F98DAF6}" type="slidenum">
              <a:rPr lang="de-DE" smtClean="0"/>
              <a:t>‹Nr.›</a:t>
            </a:fld>
            <a:endParaRPr lang="de-DE"/>
          </a:p>
        </p:txBody>
      </p:sp>
    </p:spTree>
    <p:extLst>
      <p:ext uri="{BB962C8B-B14F-4D97-AF65-F5344CB8AC3E}">
        <p14:creationId xmlns:p14="http://schemas.microsoft.com/office/powerpoint/2010/main" val="413803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7A3881-6C65-43E2-8757-9561CE1CA5DA}" type="datetimeFigureOut">
              <a:rPr lang="de-DE" smtClean="0"/>
              <a:t>30.01.2024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FDDDCD-8B1C-4AFF-BA35-C78DF24DE3BB}" type="slidenum">
              <a:rPr lang="de-DE" smtClean="0"/>
              <a:t>‹Nr.›</a:t>
            </a:fld>
            <a:endParaRPr lang="de-DE"/>
          </a:p>
        </p:txBody>
      </p:sp>
    </p:spTree>
    <p:extLst>
      <p:ext uri="{BB962C8B-B14F-4D97-AF65-F5344CB8AC3E}">
        <p14:creationId xmlns:p14="http://schemas.microsoft.com/office/powerpoint/2010/main" val="619387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dem heutigen Modul wollen wir mit Ihnen über Kooperation und Unterstützung sprechen. Wann ist Unterstützung nötig? Wie merke ich das und wie kann ich dann helfen?</a:t>
            </a:r>
          </a:p>
        </p:txBody>
      </p:sp>
      <p:sp>
        <p:nvSpPr>
          <p:cNvPr id="4" name="Foliennummernplatzhalter 3"/>
          <p:cNvSpPr>
            <a:spLocks noGrp="1"/>
          </p:cNvSpPr>
          <p:nvPr>
            <p:ph type="sldNum" sz="quarter" idx="5"/>
          </p:nvPr>
        </p:nvSpPr>
        <p:spPr/>
        <p:txBody>
          <a:bodyPr/>
          <a:lstStyle/>
          <a:p>
            <a:fld id="{6CFDDDCD-8B1C-4AFF-BA35-C78DF24DE3BB}" type="slidenum">
              <a:rPr lang="de-DE" smtClean="0"/>
              <a:t>1</a:t>
            </a:fld>
            <a:endParaRPr lang="de-DE"/>
          </a:p>
        </p:txBody>
      </p:sp>
    </p:spTree>
    <p:extLst>
      <p:ext uri="{BB962C8B-B14F-4D97-AF65-F5344CB8AC3E}">
        <p14:creationId xmlns:p14="http://schemas.microsoft.com/office/powerpoint/2010/main" val="503782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Wichtig ist dabei aber wieder die Kommunikation. Bleiben Sie nicht einfach stehen ohne den Kameraden Bescheid zu geben. Als Truppführer melden Sie das Vorgehen im Trupp und auch der Einsatzleitung. Als Truppmann bitten Sie den Truppführer darum, diese Hilfestellung zu nutzen. </a:t>
            </a:r>
          </a:p>
          <a:p>
            <a:endParaRPr lang="de-DE" dirty="0"/>
          </a:p>
          <a:p>
            <a:r>
              <a:rPr lang="de-DE" dirty="0"/>
              <a:t>Die Unterbrechung im Ablauf sollte immer nur in Absprache stattfinden.</a:t>
            </a:r>
          </a:p>
        </p:txBody>
      </p:sp>
      <p:sp>
        <p:nvSpPr>
          <p:cNvPr id="4" name="Foliennummernplatzhalter 3"/>
          <p:cNvSpPr>
            <a:spLocks noGrp="1"/>
          </p:cNvSpPr>
          <p:nvPr>
            <p:ph type="sldNum" sz="quarter" idx="5"/>
          </p:nvPr>
        </p:nvSpPr>
        <p:spPr/>
        <p:txBody>
          <a:bodyPr/>
          <a:lstStyle/>
          <a:p>
            <a:fld id="{6CFDDDCD-8B1C-4AFF-BA35-C78DF24DE3BB}" type="slidenum">
              <a:rPr lang="de-DE" smtClean="0"/>
              <a:t>10</a:t>
            </a:fld>
            <a:endParaRPr lang="de-DE"/>
          </a:p>
        </p:txBody>
      </p:sp>
    </p:spTree>
    <p:extLst>
      <p:ext uri="{BB962C8B-B14F-4D97-AF65-F5344CB8AC3E}">
        <p14:creationId xmlns:p14="http://schemas.microsoft.com/office/powerpoint/2010/main" val="1024435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Eine weitere Strategie ist das tiefe Atmen. Wir haben gesehen, dass Stress sich auch auf Körperfunktionen auswirkt. Mit dem langen Ausatmen gelingt es, den Parasympathikus zu aktivieren und damit den Stress im Körper zu reduzieren. Eine ähnliche Strategie ist die Box-Atmung. Bei dieser atmet man zunächst 4 Sekunden ein und hält den Atem dann für 4 Sekunden. Danach atmet man für 4 Sekunden aus und hält den Atem erneut für 4 Sekunden. Probieren Sie es einmal aus und versuchen Sie zu spüren, ob Sie eine Veränderung bemerken.</a:t>
            </a:r>
          </a:p>
        </p:txBody>
      </p:sp>
      <p:sp>
        <p:nvSpPr>
          <p:cNvPr id="4" name="Foliennummernplatzhalter 3"/>
          <p:cNvSpPr>
            <a:spLocks noGrp="1"/>
          </p:cNvSpPr>
          <p:nvPr>
            <p:ph type="sldNum" sz="quarter" idx="5"/>
          </p:nvPr>
        </p:nvSpPr>
        <p:spPr/>
        <p:txBody>
          <a:bodyPr/>
          <a:lstStyle/>
          <a:p>
            <a:fld id="{6CFDDDCD-8B1C-4AFF-BA35-C78DF24DE3BB}" type="slidenum">
              <a:rPr lang="de-DE" smtClean="0"/>
              <a:t>11</a:t>
            </a:fld>
            <a:endParaRPr lang="de-DE"/>
          </a:p>
        </p:txBody>
      </p:sp>
    </p:spTree>
    <p:extLst>
      <p:ext uri="{BB962C8B-B14F-4D97-AF65-F5344CB8AC3E}">
        <p14:creationId xmlns:p14="http://schemas.microsoft.com/office/powerpoint/2010/main" val="4275998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den Simulationen können Sie jetzt noch einmal üben, wie man Kameraden helfen kann, die </a:t>
            </a:r>
            <a:r>
              <a:rPr lang="de-DE" dirty="0" err="1"/>
              <a:t>vllt</a:t>
            </a:r>
            <a:r>
              <a:rPr lang="de-DE" dirty="0"/>
              <a:t>. besonders gestresst gerade sind. Bitte lesen Sie sich die Anweisungen durch. </a:t>
            </a:r>
          </a:p>
          <a:p>
            <a:endParaRPr lang="de-DE" dirty="0"/>
          </a:p>
          <a:p>
            <a:r>
              <a:rPr lang="de-DE" dirty="0"/>
              <a:t>Für die Übung werden 6er Gruppen gebildet und die Rollenanweisungen verteilt.</a:t>
            </a:r>
          </a:p>
        </p:txBody>
      </p:sp>
      <p:sp>
        <p:nvSpPr>
          <p:cNvPr id="4" name="Foliennummernplatzhalter 3"/>
          <p:cNvSpPr>
            <a:spLocks noGrp="1"/>
          </p:cNvSpPr>
          <p:nvPr>
            <p:ph type="sldNum" sz="quarter" idx="5"/>
          </p:nvPr>
        </p:nvSpPr>
        <p:spPr/>
        <p:txBody>
          <a:bodyPr/>
          <a:lstStyle/>
          <a:p>
            <a:fld id="{6CFDDDCD-8B1C-4AFF-BA35-C78DF24DE3BB}" type="slidenum">
              <a:rPr lang="de-DE" smtClean="0"/>
              <a:t>12</a:t>
            </a:fld>
            <a:endParaRPr lang="de-DE"/>
          </a:p>
        </p:txBody>
      </p:sp>
    </p:spTree>
    <p:extLst>
      <p:ext uri="{BB962C8B-B14F-4D97-AF65-F5344CB8AC3E}">
        <p14:creationId xmlns:p14="http://schemas.microsoft.com/office/powerpoint/2010/main" val="357394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MUSTERLÖSUNG</a:t>
            </a:r>
          </a:p>
          <a:p>
            <a:r>
              <a:rPr lang="de-DE" sz="1200" dirty="0"/>
              <a:t>Welche Unterschiede sind zwischen den Verhaltensweisen und den Reaktionen darauf aufgefallen?</a:t>
            </a:r>
          </a:p>
          <a:p>
            <a:pPr marL="171450" indent="-171450">
              <a:buFont typeface="Arial" panose="020B0604020202020204" pitchFamily="34" charset="0"/>
              <a:buChar char="•"/>
            </a:pPr>
            <a:r>
              <a:rPr lang="de-DE" sz="1200" dirty="0"/>
              <a:t>Wenn das Verhalten des </a:t>
            </a:r>
            <a:r>
              <a:rPr lang="de-DE" sz="1200" dirty="0" err="1"/>
              <a:t>Truppmitglieds</a:t>
            </a:r>
            <a:r>
              <a:rPr lang="de-DE" sz="1200" dirty="0"/>
              <a:t> 1 erwidert/nachgeahmt wird, lösen sich Stress und Hektik nicht auf, sondern verstärken sich eventuell noch</a:t>
            </a:r>
          </a:p>
          <a:p>
            <a:pPr marL="171450" indent="-171450">
              <a:buFont typeface="Arial" panose="020B0604020202020204" pitchFamily="34" charset="0"/>
              <a:buChar char="•"/>
            </a:pPr>
            <a:r>
              <a:rPr lang="de-DE" sz="1200" dirty="0"/>
              <a:t>Bei beruhigendem Verhalten des </a:t>
            </a:r>
            <a:r>
              <a:rPr lang="de-DE" sz="1200" dirty="0" err="1"/>
              <a:t>Truppmitglieds</a:t>
            </a:r>
            <a:r>
              <a:rPr lang="de-DE" sz="1200" dirty="0"/>
              <a:t> 2, beruhigt sich auch das </a:t>
            </a:r>
            <a:r>
              <a:rPr lang="de-DE" sz="1200" dirty="0" err="1"/>
              <a:t>Truppmitglied</a:t>
            </a:r>
            <a:r>
              <a:rPr lang="de-DE" sz="1200" dirty="0"/>
              <a:t> 1</a:t>
            </a:r>
          </a:p>
          <a:p>
            <a:pPr marL="0" indent="0">
              <a:buNone/>
            </a:pPr>
            <a:r>
              <a:rPr lang="de-DE" sz="1200" dirty="0"/>
              <a:t> </a:t>
            </a:r>
          </a:p>
          <a:p>
            <a:r>
              <a:rPr lang="de-DE" sz="1200" dirty="0"/>
              <a:t>Welche Verhaltensweisen haben zu positiven Reaktionen geführt?</a:t>
            </a:r>
          </a:p>
          <a:p>
            <a:pPr marL="171450" indent="-171450">
              <a:buFont typeface="Arial" panose="020B0604020202020204" pitchFamily="34" charset="0"/>
              <a:buChar char="•"/>
            </a:pPr>
            <a:r>
              <a:rPr lang="de-DE" sz="1200" dirty="0"/>
              <a:t>Körperkontakt hilft evtl. mehr als Worte – kann aber auch typabhängig sein</a:t>
            </a:r>
          </a:p>
          <a:p>
            <a:pPr marL="171450" indent="-171450">
              <a:buFont typeface="Arial" panose="020B0604020202020204" pitchFamily="34" charset="0"/>
              <a:buChar char="•"/>
            </a:pPr>
            <a:r>
              <a:rPr lang="de-DE" sz="1200" dirty="0"/>
              <a:t>Motivieren hilft – ‚Stärken </a:t>
            </a:r>
            <a:r>
              <a:rPr lang="de-DE" sz="1200" dirty="0" err="1"/>
              <a:t>stärken</a:t>
            </a:r>
            <a:r>
              <a:rPr lang="de-DE" sz="1200" dirty="0"/>
              <a:t>‘</a:t>
            </a:r>
          </a:p>
        </p:txBody>
      </p:sp>
      <p:sp>
        <p:nvSpPr>
          <p:cNvPr id="4" name="Foliennummernplatzhalter 3"/>
          <p:cNvSpPr>
            <a:spLocks noGrp="1"/>
          </p:cNvSpPr>
          <p:nvPr>
            <p:ph type="sldNum" sz="quarter" idx="5"/>
          </p:nvPr>
        </p:nvSpPr>
        <p:spPr/>
        <p:txBody>
          <a:bodyPr/>
          <a:lstStyle/>
          <a:p>
            <a:fld id="{6CFDDDCD-8B1C-4AFF-BA35-C78DF24DE3BB}" type="slidenum">
              <a:rPr lang="de-DE" smtClean="0"/>
              <a:t>13</a:t>
            </a:fld>
            <a:endParaRPr lang="de-DE"/>
          </a:p>
        </p:txBody>
      </p:sp>
    </p:spTree>
    <p:extLst>
      <p:ext uri="{BB962C8B-B14F-4D97-AF65-F5344CB8AC3E}">
        <p14:creationId xmlns:p14="http://schemas.microsoft.com/office/powerpoint/2010/main" val="3261206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Und </a:t>
            </a:r>
            <a:r>
              <a:rPr lang="de-DE" dirty="0"/>
              <a:t>auch zu diesem Modul können Sie sich gerne die 3 wichtigsten Punkte notieren. </a:t>
            </a:r>
          </a:p>
        </p:txBody>
      </p:sp>
      <p:sp>
        <p:nvSpPr>
          <p:cNvPr id="4" name="Foliennummernplatzhalter 3"/>
          <p:cNvSpPr>
            <a:spLocks noGrp="1"/>
          </p:cNvSpPr>
          <p:nvPr>
            <p:ph type="sldNum" sz="quarter" idx="5"/>
          </p:nvPr>
        </p:nvSpPr>
        <p:spPr/>
        <p:txBody>
          <a:bodyPr/>
          <a:lstStyle/>
          <a:p>
            <a:fld id="{6CFDDDCD-8B1C-4AFF-BA35-C78DF24DE3BB}" type="slidenum">
              <a:rPr lang="de-DE" smtClean="0"/>
              <a:t>14</a:t>
            </a:fld>
            <a:endParaRPr lang="de-DE"/>
          </a:p>
        </p:txBody>
      </p:sp>
    </p:spTree>
    <p:extLst>
      <p:ext uri="{BB962C8B-B14F-4D97-AF65-F5344CB8AC3E}">
        <p14:creationId xmlns:p14="http://schemas.microsoft.com/office/powerpoint/2010/main" val="3668677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ZITATE kurz vorstellen</a:t>
            </a:r>
          </a:p>
          <a:p>
            <a:endParaRPr lang="de-DE" dirty="0"/>
          </a:p>
          <a:p>
            <a:r>
              <a:rPr lang="de-DE" dirty="0"/>
              <a:t>Denn auch erfahrene Einsatzkräfte sagen, dass der Umgang im Team durchaus zu Stress führen kann. Deswegen ist es wichtig Strategien zu haben, die in bestimmten Situationen den Stress abbauen können.</a:t>
            </a:r>
          </a:p>
        </p:txBody>
      </p:sp>
      <p:sp>
        <p:nvSpPr>
          <p:cNvPr id="4" name="Foliennummernplatzhalter 3"/>
          <p:cNvSpPr>
            <a:spLocks noGrp="1"/>
          </p:cNvSpPr>
          <p:nvPr>
            <p:ph type="sldNum" sz="quarter" idx="5"/>
          </p:nvPr>
        </p:nvSpPr>
        <p:spPr/>
        <p:txBody>
          <a:bodyPr/>
          <a:lstStyle/>
          <a:p>
            <a:fld id="{6CFDDDCD-8B1C-4AFF-BA35-C78DF24DE3BB}" type="slidenum">
              <a:rPr lang="de-DE" smtClean="0"/>
              <a:t>2</a:t>
            </a:fld>
            <a:endParaRPr lang="de-DE"/>
          </a:p>
        </p:txBody>
      </p:sp>
    </p:spTree>
    <p:extLst>
      <p:ext uri="{BB962C8B-B14F-4D97-AF65-F5344CB8AC3E}">
        <p14:creationId xmlns:p14="http://schemas.microsoft.com/office/powerpoint/2010/main" val="3917570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AGENDA kurz vorstellen</a:t>
            </a:r>
          </a:p>
        </p:txBody>
      </p:sp>
      <p:sp>
        <p:nvSpPr>
          <p:cNvPr id="4" name="Foliennummernplatzhalter 3"/>
          <p:cNvSpPr>
            <a:spLocks noGrp="1"/>
          </p:cNvSpPr>
          <p:nvPr>
            <p:ph type="sldNum" sz="quarter" idx="5"/>
          </p:nvPr>
        </p:nvSpPr>
        <p:spPr/>
        <p:txBody>
          <a:bodyPr/>
          <a:lstStyle/>
          <a:p>
            <a:fld id="{6CFDDDCD-8B1C-4AFF-BA35-C78DF24DE3BB}" type="slidenum">
              <a:rPr lang="de-DE" smtClean="0"/>
              <a:t>3</a:t>
            </a:fld>
            <a:endParaRPr lang="de-DE"/>
          </a:p>
        </p:txBody>
      </p:sp>
    </p:spTree>
    <p:extLst>
      <p:ext uri="{BB962C8B-B14F-4D97-AF65-F5344CB8AC3E}">
        <p14:creationId xmlns:p14="http://schemas.microsoft.com/office/powerpoint/2010/main" val="3559783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Haben Sie damit Erfahrungen bei Einsätzen oder Einsatzübungen gemacht?</a:t>
            </a:r>
          </a:p>
          <a:p>
            <a:endParaRPr lang="de-DE" dirty="0"/>
          </a:p>
        </p:txBody>
      </p:sp>
      <p:sp>
        <p:nvSpPr>
          <p:cNvPr id="4" name="Foliennummernplatzhalter 3"/>
          <p:cNvSpPr>
            <a:spLocks noGrp="1"/>
          </p:cNvSpPr>
          <p:nvPr>
            <p:ph type="sldNum" sz="quarter" idx="5"/>
          </p:nvPr>
        </p:nvSpPr>
        <p:spPr/>
        <p:txBody>
          <a:bodyPr/>
          <a:lstStyle/>
          <a:p>
            <a:fld id="{6CFDDDCD-8B1C-4AFF-BA35-C78DF24DE3BB}" type="slidenum">
              <a:rPr lang="de-DE" smtClean="0"/>
              <a:t>4</a:t>
            </a:fld>
            <a:endParaRPr lang="de-DE"/>
          </a:p>
        </p:txBody>
      </p:sp>
    </p:spTree>
    <p:extLst>
      <p:ext uri="{BB962C8B-B14F-4D97-AF65-F5344CB8AC3E}">
        <p14:creationId xmlns:p14="http://schemas.microsoft.com/office/powerpoint/2010/main" val="2972220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LERNZIELE kurz vorstellen</a:t>
            </a:r>
          </a:p>
        </p:txBody>
      </p:sp>
      <p:sp>
        <p:nvSpPr>
          <p:cNvPr id="4" name="Foliennummernplatzhalter 3"/>
          <p:cNvSpPr>
            <a:spLocks noGrp="1"/>
          </p:cNvSpPr>
          <p:nvPr>
            <p:ph type="sldNum" sz="quarter" idx="5"/>
          </p:nvPr>
        </p:nvSpPr>
        <p:spPr/>
        <p:txBody>
          <a:bodyPr/>
          <a:lstStyle/>
          <a:p>
            <a:fld id="{6CFDDDCD-8B1C-4AFF-BA35-C78DF24DE3BB}" type="slidenum">
              <a:rPr lang="de-DE" smtClean="0"/>
              <a:t>5</a:t>
            </a:fld>
            <a:endParaRPr lang="de-DE"/>
          </a:p>
        </p:txBody>
      </p:sp>
    </p:spTree>
    <p:extLst>
      <p:ext uri="{BB962C8B-B14F-4D97-AF65-F5344CB8AC3E}">
        <p14:creationId xmlns:p14="http://schemas.microsoft.com/office/powerpoint/2010/main" val="3903415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Zunächst einmal ist es wichtig, dass überhaupt erkannt wird, dass man gestresst ist. Denn zu starker Stress führt häufig zu schnellen und auch unüberlegten Entscheidungen. Deswegen ist es wichtig, dass Sie merken wann sie Stress erleben. </a:t>
            </a:r>
          </a:p>
          <a:p>
            <a:r>
              <a:rPr lang="de-DE" dirty="0"/>
              <a:t>Der Mensch reagiert auf Stress ganz unterschiedlich. Dieses Modell zeigt, dass man auf verschiedenen Ebenen auf Stress reagieren kann. So ändert man sein Verhalten, man erlebt bestimmte Gefühle, der Körper zeigt bestimmte Stressanzeichen und auch das Denken verändert sich. Kennen Sie diesen Zustand und können </a:t>
            </a:r>
            <a:r>
              <a:rPr lang="de-DE" dirty="0" err="1"/>
              <a:t>vllt</a:t>
            </a:r>
            <a:r>
              <a:rPr lang="de-DE" dirty="0"/>
              <a:t>. konkrete Beispiele nennen, wie Stress sich auswirken kann? Wie reagieren Sie auf Stress?</a:t>
            </a:r>
          </a:p>
          <a:p>
            <a:endParaRPr lang="de-DE" dirty="0"/>
          </a:p>
          <a:p>
            <a:r>
              <a:rPr lang="de-DE" dirty="0"/>
              <a:t>EINBLENDUNG EXTRA-FRAGE: Und was würden Sie sagen. Wie kann ein Teamkamerad bei Ihnen feststellen, dass Sie gestresst sind?</a:t>
            </a:r>
          </a:p>
          <a:p>
            <a:endParaRPr lang="de-DE" dirty="0"/>
          </a:p>
          <a:p>
            <a:r>
              <a:rPr lang="de-DE" dirty="0"/>
              <a:t>Es ist immer wieder wichtig zu merken, wann man selbst oder Kollegen unter Stress geraten. In den Fallbeispielen haben wir auch nochmal einige Situationen aufgearbeitet.</a:t>
            </a:r>
          </a:p>
        </p:txBody>
      </p:sp>
      <p:sp>
        <p:nvSpPr>
          <p:cNvPr id="4" name="Foliennummernplatzhalter 3"/>
          <p:cNvSpPr>
            <a:spLocks noGrp="1"/>
          </p:cNvSpPr>
          <p:nvPr>
            <p:ph type="sldNum" sz="quarter" idx="5"/>
          </p:nvPr>
        </p:nvSpPr>
        <p:spPr/>
        <p:txBody>
          <a:bodyPr/>
          <a:lstStyle/>
          <a:p>
            <a:fld id="{6CFDDDCD-8B1C-4AFF-BA35-C78DF24DE3BB}" type="slidenum">
              <a:rPr lang="de-DE" smtClean="0"/>
              <a:t>6</a:t>
            </a:fld>
            <a:endParaRPr lang="de-DE"/>
          </a:p>
        </p:txBody>
      </p:sp>
    </p:spTree>
    <p:extLst>
      <p:ext uri="{BB962C8B-B14F-4D97-AF65-F5344CB8AC3E}">
        <p14:creationId xmlns:p14="http://schemas.microsoft.com/office/powerpoint/2010/main" val="966776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Bitte bilden Sie sechs Kleingruppen. Wie bereits bei den Fallbeispielen der Kommunikation: arbeiten Sie das Fallbeispiel einmal allein auf, besprechen Sie sich dann in der Kleingruppe. Am Ende sammeln wir wieder Ihre Erkenntnisse.</a:t>
            </a:r>
          </a:p>
          <a:p>
            <a:r>
              <a:rPr lang="de-DE" dirty="0"/>
              <a:t>Es gibt 6 Gruppen, 3 Fallbeispiele, also jedes zweimal verteilen</a:t>
            </a:r>
          </a:p>
          <a:p>
            <a:endParaRPr lang="de-DE" dirty="0"/>
          </a:p>
          <a:p>
            <a:endParaRPr lang="de-DE" dirty="0"/>
          </a:p>
          <a:p>
            <a:r>
              <a:rPr lang="de-DE" dirty="0"/>
              <a:t>MUSTERLÖSUNGEN</a:t>
            </a:r>
            <a:br>
              <a:rPr lang="de-DE" dirty="0"/>
            </a:br>
            <a:endParaRPr lang="de-DE" dirty="0"/>
          </a:p>
          <a:p>
            <a:r>
              <a:rPr lang="de-DE" dirty="0"/>
              <a:t>Brand in einer Lagerhalle</a:t>
            </a:r>
          </a:p>
          <a:p>
            <a:pPr>
              <a:lnSpc>
                <a:spcPct val="107000"/>
              </a:lnSpc>
              <a:spcAft>
                <a:spcPts val="800"/>
              </a:spcAft>
            </a:pPr>
            <a:r>
              <a:rPr lang="de-DE" sz="1800" dirty="0">
                <a:effectLst/>
                <a:latin typeface="Calibri" panose="020F0502020204030204" pitchFamily="34" charset="0"/>
                <a:ea typeface="Calibri" panose="020F0502020204030204" pitchFamily="34" charset="0"/>
                <a:cs typeface="Arial" panose="020B0604020202020204" pitchFamily="34" charset="0"/>
              </a:rPr>
              <a:t>Was lief gut?</a:t>
            </a:r>
          </a:p>
          <a:p>
            <a:pPr marL="342900" lvl="0" indent="-34290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Andere auf Fehler hinweisen</a:t>
            </a:r>
          </a:p>
          <a:p>
            <a:pPr marL="342900" lvl="0" indent="-34290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Unterstützung der Teamkameraden, z.B. gegenseitige Kontrolle der Ausrüstung</a:t>
            </a:r>
          </a:p>
          <a:p>
            <a:pPr marL="342900" lvl="0" indent="-34290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Standards einhalten, z.B. Warten auf Auftragserteilung, Anmeldung bei Atemschutzüberwachung, Rechtsregel, regelmäßige Rückmeldung</a:t>
            </a:r>
          </a:p>
          <a:p>
            <a:pPr marL="342900" lvl="0" indent="-34290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Koordination im Trupp, z.B. zusammenbleiben</a:t>
            </a:r>
          </a:p>
          <a:p>
            <a:pPr marL="342900" lvl="0" indent="-34290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Regelmäßige Updates zur Lage nach außen kommuniziert</a:t>
            </a:r>
          </a:p>
          <a:p>
            <a:pPr>
              <a:lnSpc>
                <a:spcPct val="107000"/>
              </a:lnSpc>
              <a:spcAft>
                <a:spcPts val="800"/>
              </a:spcAft>
            </a:pPr>
            <a:r>
              <a:rPr lang="de-DE" sz="1800" dirty="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de-DE" sz="1800" dirty="0">
                <a:effectLst/>
                <a:latin typeface="Calibri" panose="020F0502020204030204" pitchFamily="34" charset="0"/>
                <a:ea typeface="Calibri" panose="020F0502020204030204" pitchFamily="34" charset="0"/>
                <a:cs typeface="Arial" panose="020B0604020202020204" pitchFamily="34" charset="0"/>
              </a:rPr>
              <a:t>Was lief falsch?</a:t>
            </a:r>
          </a:p>
          <a:p>
            <a:pPr marL="342900" lvl="0" indent="-34290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Nicht-Einhalten von Standards, z.B. selbst anschließen, Vorgehen ohne Atemschutz</a:t>
            </a:r>
          </a:p>
          <a:p>
            <a:pPr marL="342900" lvl="0" indent="-34290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Nicht-Eingreifen bei Fehlern, z.B. zweiter Angriffstrupp geht ohne Atemschutz vor</a:t>
            </a:r>
          </a:p>
          <a:p>
            <a:pPr>
              <a:lnSpc>
                <a:spcPct val="107000"/>
              </a:lnSpc>
              <a:spcAft>
                <a:spcPts val="800"/>
              </a:spcAft>
            </a:pPr>
            <a:r>
              <a:rPr lang="de-DE" sz="1800" dirty="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de-DE" sz="1800" dirty="0">
                <a:effectLst/>
                <a:latin typeface="Calibri" panose="020F0502020204030204" pitchFamily="34" charset="0"/>
                <a:ea typeface="Calibri" panose="020F0502020204030204" pitchFamily="34" charset="0"/>
                <a:cs typeface="Arial" panose="020B0604020202020204" pitchFamily="34" charset="0"/>
              </a:rPr>
              <a:t>Wie hätte es besser gemacht werden können?</a:t>
            </a:r>
          </a:p>
          <a:p>
            <a:pPr marL="342900" lvl="0" indent="-34290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Aufmerksam sein für Fehler anderer und gegebenenfalls auf Fehler hinweisen; verschiedene Einsatzkräfte hätten beim AT 2 nachfragen können, z.B. Maschinist, Gruppenführer</a:t>
            </a:r>
          </a:p>
          <a:p>
            <a:pPr marL="342900" lvl="0" indent="-34290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Im Trupp ein Gefühl für bzw. das Wissen über Standards zu haben und diese dann auch einhalten</a:t>
            </a:r>
          </a:p>
          <a:p>
            <a:pPr marL="342900" lvl="0" indent="-34290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Anweisung geben, dass alle Personen nur unter PA reingehen</a:t>
            </a:r>
          </a:p>
          <a:p>
            <a:endParaRPr lang="de-DE" dirty="0"/>
          </a:p>
          <a:p>
            <a:endParaRPr lang="de-DE" dirty="0"/>
          </a:p>
          <a:p>
            <a:r>
              <a:rPr lang="de-DE" dirty="0"/>
              <a:t>Brand auf dem Bauernhof</a:t>
            </a:r>
          </a:p>
          <a:p>
            <a:pPr>
              <a:lnSpc>
                <a:spcPct val="107000"/>
              </a:lnSpc>
              <a:spcAft>
                <a:spcPts val="800"/>
              </a:spcAft>
            </a:pPr>
            <a:r>
              <a:rPr lang="de-DE" sz="1800" dirty="0">
                <a:effectLst/>
                <a:latin typeface="Calibri" panose="020F0502020204030204" pitchFamily="34" charset="0"/>
                <a:ea typeface="Calibri" panose="020F0502020204030204" pitchFamily="34" charset="0"/>
                <a:cs typeface="Arial" panose="020B0604020202020204" pitchFamily="34" charset="0"/>
              </a:rPr>
              <a:t>Was lief gut?</a:t>
            </a:r>
          </a:p>
          <a:p>
            <a:pPr marL="342900" lvl="0" indent="-34290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Gegenseitige Kontrolle auf Einhaltung der Standards</a:t>
            </a:r>
          </a:p>
          <a:p>
            <a:pPr marL="342900" lvl="0" indent="-34290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Expertenwissen wird genutzt</a:t>
            </a:r>
          </a:p>
          <a:p>
            <a:pPr marL="342900" lvl="0" indent="-34290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Unterstützendes Verhalten</a:t>
            </a:r>
          </a:p>
          <a:p>
            <a:pPr marL="342900" lvl="0" indent="-34290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Eingehen auf Bedürfnisse anderer (Rückzug)</a:t>
            </a:r>
          </a:p>
          <a:p>
            <a:pPr marL="342900" lvl="0" indent="-34290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Ohne Aufforderung beim Aufräumen unterstützen, Aufgabenteilung</a:t>
            </a:r>
          </a:p>
          <a:p>
            <a:pPr marL="342900" lvl="0" indent="-34290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Offene Ansprache in der ENB</a:t>
            </a:r>
          </a:p>
          <a:p>
            <a:pPr>
              <a:lnSpc>
                <a:spcPct val="107000"/>
              </a:lnSpc>
              <a:spcAft>
                <a:spcPts val="800"/>
              </a:spcAft>
            </a:pPr>
            <a:r>
              <a:rPr lang="de-DE" sz="1800" dirty="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de-DE" sz="1800" dirty="0">
                <a:effectLst/>
                <a:latin typeface="Calibri" panose="020F0502020204030204" pitchFamily="34" charset="0"/>
                <a:ea typeface="Calibri" panose="020F0502020204030204" pitchFamily="34" charset="0"/>
                <a:cs typeface="Arial" panose="020B0604020202020204" pitchFamily="34" charset="0"/>
              </a:rPr>
              <a:t>Was lief falsch?</a:t>
            </a:r>
          </a:p>
          <a:p>
            <a:pPr marL="342900" lvl="0" indent="-34290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Den Zustand anderer nicht hinterfragen bzw. berücksichtigen</a:t>
            </a:r>
          </a:p>
          <a:p>
            <a:pPr marL="342900" lvl="0" indent="-34290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Nicht unterstützen; nicht erkennen, dass andere Hilfe benötigen</a:t>
            </a:r>
          </a:p>
          <a:p>
            <a:pPr marL="342900" lvl="0" indent="-34290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Geäußerte Bedürfnisse/Anliegen in der ENB werden nicht berücksichtigt</a:t>
            </a:r>
          </a:p>
          <a:p>
            <a:pPr marL="457200">
              <a:lnSpc>
                <a:spcPct val="107000"/>
              </a:lnSpc>
              <a:spcAft>
                <a:spcPts val="800"/>
              </a:spcAft>
            </a:pPr>
            <a:r>
              <a:rPr lang="de-DE" sz="1800" dirty="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de-DE" sz="1800" dirty="0">
                <a:effectLst/>
                <a:latin typeface="Calibri" panose="020F0502020204030204" pitchFamily="34" charset="0"/>
                <a:ea typeface="Calibri" panose="020F0502020204030204" pitchFamily="34" charset="0"/>
                <a:cs typeface="Arial" panose="020B0604020202020204" pitchFamily="34" charset="0"/>
              </a:rPr>
              <a:t>Wie hätte es besser gemacht werden können?</a:t>
            </a:r>
          </a:p>
          <a:p>
            <a:pPr marL="342900" lvl="0" indent="-34290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Bei Abweichungen vom Normalzustand (jemand sieht nicht fit aus) hinterfragen und auf ihn/seine Bedürfnisse eingehen</a:t>
            </a:r>
          </a:p>
          <a:p>
            <a:pPr marL="342900" lvl="0" indent="-34290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Ohne Aufforderung mit anpacken, wenn viel zu tun ist bzw. andere Unterstützung brauchen und man selber gerade keine Aufgabe hat, die dafür vernachlässigt werden müsste</a:t>
            </a:r>
          </a:p>
          <a:p>
            <a:pPr marL="342900" lvl="0" indent="-34290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Generell und insbesondere in der ENB zuhören, was andere sagen und auf Anliegen eingehen</a:t>
            </a:r>
          </a:p>
          <a:p>
            <a:endParaRPr lang="de-DE" dirty="0"/>
          </a:p>
          <a:p>
            <a:endParaRPr lang="de-DE" dirty="0"/>
          </a:p>
          <a:p>
            <a:r>
              <a:rPr lang="de-DE" dirty="0"/>
              <a:t>Brand im Bürogebäude</a:t>
            </a:r>
          </a:p>
          <a:p>
            <a:pPr>
              <a:lnSpc>
                <a:spcPct val="107000"/>
              </a:lnSpc>
              <a:spcAft>
                <a:spcPts val="800"/>
              </a:spcAft>
            </a:pPr>
            <a:r>
              <a:rPr lang="de-DE" sz="1800" dirty="0">
                <a:effectLst/>
                <a:latin typeface="Calibri" panose="020F0502020204030204" pitchFamily="34" charset="0"/>
                <a:ea typeface="Calibri" panose="020F0502020204030204" pitchFamily="34" charset="0"/>
                <a:cs typeface="Arial" panose="020B0604020202020204" pitchFamily="34" charset="0"/>
              </a:rPr>
              <a:t>Was lief gut?</a:t>
            </a:r>
          </a:p>
          <a:p>
            <a:pPr marL="342900" lvl="0" indent="-34290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Absprache schon auf der Anfahrt (Vorbereitung des Angriffstrupps)</a:t>
            </a:r>
          </a:p>
          <a:p>
            <a:pPr>
              <a:lnSpc>
                <a:spcPct val="107000"/>
              </a:lnSpc>
              <a:spcAft>
                <a:spcPts val="800"/>
              </a:spcAft>
            </a:pPr>
            <a:r>
              <a:rPr lang="de-DE" sz="1800" dirty="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de-DE" sz="1800" dirty="0">
                <a:effectLst/>
                <a:latin typeface="Calibri" panose="020F0502020204030204" pitchFamily="34" charset="0"/>
                <a:ea typeface="Calibri" panose="020F0502020204030204" pitchFamily="34" charset="0"/>
                <a:cs typeface="Arial" panose="020B0604020202020204" pitchFamily="34" charset="0"/>
              </a:rPr>
              <a:t>Was lief falsch?</a:t>
            </a:r>
          </a:p>
          <a:p>
            <a:pPr marL="342900" lvl="0" indent="-34290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unklare/keine Aufgabenverteilung bzw. nicht angemessen aufgrund der vorhandenen Kapazitäten</a:t>
            </a:r>
          </a:p>
          <a:p>
            <a:pPr marL="342900" lvl="0" indent="-34290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unklare Einsatzbefehle</a:t>
            </a:r>
          </a:p>
          <a:p>
            <a:pPr marL="342900" lvl="0" indent="-34290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fehlende Rückmeldung über die Weitergabe der Aufgabe und dadurch unklare </a:t>
            </a:r>
            <a:r>
              <a:rPr lang="de-DE" sz="1800" dirty="0" err="1">
                <a:effectLst/>
                <a:latin typeface="Calibri" panose="020F0502020204030204" pitchFamily="34" charset="0"/>
                <a:ea typeface="Calibri" panose="020F0502020204030204" pitchFamily="34" charset="0"/>
                <a:cs typeface="Arial" panose="020B0604020202020204" pitchFamily="34" charset="0"/>
              </a:rPr>
              <a:t>Strukur</a:t>
            </a:r>
            <a:r>
              <a:rPr lang="de-DE" sz="1800" dirty="0">
                <a:effectLst/>
                <a:latin typeface="Calibri" panose="020F0502020204030204" pitchFamily="34" charset="0"/>
                <a:ea typeface="Calibri" panose="020F0502020204030204" pitchFamily="34" charset="0"/>
                <a:cs typeface="Arial" panose="020B0604020202020204" pitchFamily="34" charset="0"/>
              </a:rPr>
              <a:t>/Verantwortlichkeit</a:t>
            </a:r>
          </a:p>
          <a:p>
            <a:pPr marL="342900" lvl="0" indent="-34290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fehlende Koordination aufgrund von fehlenden Informationen/fehlendes gemeinsames Bild der Lage</a:t>
            </a:r>
          </a:p>
          <a:p>
            <a:pPr>
              <a:lnSpc>
                <a:spcPct val="107000"/>
              </a:lnSpc>
              <a:spcAft>
                <a:spcPts val="800"/>
              </a:spcAft>
            </a:pPr>
            <a:r>
              <a:rPr lang="de-DE" sz="1800" dirty="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de-DE" sz="1800" dirty="0">
                <a:effectLst/>
                <a:latin typeface="Calibri" panose="020F0502020204030204" pitchFamily="34" charset="0"/>
                <a:ea typeface="Calibri" panose="020F0502020204030204" pitchFamily="34" charset="0"/>
                <a:cs typeface="Arial" panose="020B0604020202020204" pitchFamily="34" charset="0"/>
              </a:rPr>
              <a:t>Wie hätte es besser gemacht werden können?</a:t>
            </a:r>
          </a:p>
          <a:p>
            <a:pPr marL="342900" lvl="0" indent="-34290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Einsatzkräfte strukturierter einteilen, Befehlsketten einhalten</a:t>
            </a:r>
          </a:p>
          <a:p>
            <a:pPr marL="342900" lvl="0" indent="-34290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Verantwortlichkeiten klar verteilen und das kommunizieren</a:t>
            </a:r>
          </a:p>
          <a:p>
            <a:pPr marL="342900" lvl="0" indent="-34290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Freie Einsatzkräfte sollten Meldung machen</a:t>
            </a:r>
          </a:p>
          <a:p>
            <a:endParaRPr lang="de-DE" dirty="0"/>
          </a:p>
        </p:txBody>
      </p:sp>
      <p:sp>
        <p:nvSpPr>
          <p:cNvPr id="4" name="Foliennummernplatzhalter 3"/>
          <p:cNvSpPr>
            <a:spLocks noGrp="1"/>
          </p:cNvSpPr>
          <p:nvPr>
            <p:ph type="sldNum" sz="quarter" idx="5"/>
          </p:nvPr>
        </p:nvSpPr>
        <p:spPr/>
        <p:txBody>
          <a:bodyPr/>
          <a:lstStyle/>
          <a:p>
            <a:fld id="{6CFDDDCD-8B1C-4AFF-BA35-C78DF24DE3BB}" type="slidenum">
              <a:rPr lang="de-DE" smtClean="0"/>
              <a:t>7</a:t>
            </a:fld>
            <a:endParaRPr lang="de-DE"/>
          </a:p>
        </p:txBody>
      </p:sp>
    </p:spTree>
    <p:extLst>
      <p:ext uri="{BB962C8B-B14F-4D97-AF65-F5344CB8AC3E}">
        <p14:creationId xmlns:p14="http://schemas.microsoft.com/office/powerpoint/2010/main" val="3786683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Bisher haben wir gesammelt, wie man merkt, dass man gestresst ist. Doch wie kann man reagieren? Was hilft Ihnen in solchen Situationen?</a:t>
            </a:r>
          </a:p>
        </p:txBody>
      </p:sp>
      <p:sp>
        <p:nvSpPr>
          <p:cNvPr id="4" name="Foliennummernplatzhalter 3"/>
          <p:cNvSpPr>
            <a:spLocks noGrp="1"/>
          </p:cNvSpPr>
          <p:nvPr>
            <p:ph type="sldNum" sz="quarter" idx="5"/>
          </p:nvPr>
        </p:nvSpPr>
        <p:spPr/>
        <p:txBody>
          <a:bodyPr/>
          <a:lstStyle/>
          <a:p>
            <a:fld id="{6CFDDDCD-8B1C-4AFF-BA35-C78DF24DE3BB}" type="slidenum">
              <a:rPr lang="de-DE" smtClean="0"/>
              <a:t>8</a:t>
            </a:fld>
            <a:endParaRPr lang="de-DE"/>
          </a:p>
        </p:txBody>
      </p:sp>
    </p:spTree>
    <p:extLst>
      <p:ext uri="{BB962C8B-B14F-4D97-AF65-F5344CB8AC3E}">
        <p14:creationId xmlns:p14="http://schemas.microsoft.com/office/powerpoint/2010/main" val="2348604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Eine bekannte Regel ist die 10 für 10 Regel. Wenn Sie starke Stressanzeichen bei sich oder Kameraden wahrnehmen, unterbrechen Sie nach Absprache kurz die aktuelle Handlung. Nehmen Sie sich zehn Sekunden, um wieder Ordnung und Struktur in den Einsatz zu bekommen. Finden Sie heraus warum es gerade so stressig ist und versuchen Sie strukturierter die bestehenden Aufgaben zu bearbeiten. Gegebenenfalls muss der Plan abgeändert werden.</a:t>
            </a:r>
          </a:p>
        </p:txBody>
      </p:sp>
      <p:sp>
        <p:nvSpPr>
          <p:cNvPr id="4" name="Foliennummernplatzhalter 3"/>
          <p:cNvSpPr>
            <a:spLocks noGrp="1"/>
          </p:cNvSpPr>
          <p:nvPr>
            <p:ph type="sldNum" sz="quarter" idx="5"/>
          </p:nvPr>
        </p:nvSpPr>
        <p:spPr/>
        <p:txBody>
          <a:bodyPr/>
          <a:lstStyle/>
          <a:p>
            <a:fld id="{6CFDDDCD-8B1C-4AFF-BA35-C78DF24DE3BB}" type="slidenum">
              <a:rPr lang="de-DE" smtClean="0"/>
              <a:t>9</a:t>
            </a:fld>
            <a:endParaRPr lang="de-DE"/>
          </a:p>
        </p:txBody>
      </p:sp>
    </p:spTree>
    <p:extLst>
      <p:ext uri="{BB962C8B-B14F-4D97-AF65-F5344CB8AC3E}">
        <p14:creationId xmlns:p14="http://schemas.microsoft.com/office/powerpoint/2010/main" val="220074920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4E4FA8-0488-7942-A750-1EEA312B0FD4}"/>
              </a:ext>
            </a:extLst>
          </p:cNvPr>
          <p:cNvSpPr>
            <a:spLocks noGrp="1"/>
          </p:cNvSpPr>
          <p:nvPr>
            <p:ph type="ctrTitle"/>
          </p:nvPr>
        </p:nvSpPr>
        <p:spPr>
          <a:xfrm>
            <a:off x="1524000" y="1321869"/>
            <a:ext cx="9144000" cy="2387600"/>
          </a:xfrm>
          <a:prstGeom prst="rect">
            <a:avLst/>
          </a:prstGeom>
        </p:spPr>
        <p:txBody>
          <a:bodyPr anchor="b">
            <a:normAutofit/>
          </a:bodyPr>
          <a:lstStyle>
            <a:lvl1pPr algn="ctr">
              <a:defRPr sz="3000"/>
            </a:lvl1pPr>
          </a:lstStyle>
          <a:p>
            <a:r>
              <a:rPr lang="de-DE" dirty="0"/>
              <a:t>Mastertitelformat bearbeiten</a:t>
            </a:r>
          </a:p>
        </p:txBody>
      </p:sp>
      <p:sp>
        <p:nvSpPr>
          <p:cNvPr id="3" name="Untertitel 2">
            <a:extLst>
              <a:ext uri="{FF2B5EF4-FFF2-40B4-BE49-F238E27FC236}">
                <a16:creationId xmlns:a16="http://schemas.microsoft.com/office/drawing/2014/main" id="{CA720996-BF2F-F341-9395-5E7F7175450C}"/>
              </a:ext>
            </a:extLst>
          </p:cNvPr>
          <p:cNvSpPr>
            <a:spLocks noGrp="1"/>
          </p:cNvSpPr>
          <p:nvPr>
            <p:ph type="subTitle" idx="1"/>
          </p:nvPr>
        </p:nvSpPr>
        <p:spPr>
          <a:xfrm>
            <a:off x="1524000" y="3801544"/>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grpSp>
        <p:nvGrpSpPr>
          <p:cNvPr id="12" name="Gruppieren 11">
            <a:extLst>
              <a:ext uri="{FF2B5EF4-FFF2-40B4-BE49-F238E27FC236}">
                <a16:creationId xmlns:a16="http://schemas.microsoft.com/office/drawing/2014/main" id="{44EB546F-2EB0-4B22-B565-A42C8F7B0426}"/>
              </a:ext>
            </a:extLst>
          </p:cNvPr>
          <p:cNvGrpSpPr/>
          <p:nvPr userDrawn="1"/>
        </p:nvGrpSpPr>
        <p:grpSpPr>
          <a:xfrm>
            <a:off x="7167317" y="117149"/>
            <a:ext cx="4829104" cy="1065600"/>
            <a:chOff x="7167317" y="117149"/>
            <a:chExt cx="4829104" cy="1065600"/>
          </a:xfrm>
        </p:grpSpPr>
        <p:sp>
          <p:nvSpPr>
            <p:cNvPr id="14" name="Rechteck 13">
              <a:extLst>
                <a:ext uri="{FF2B5EF4-FFF2-40B4-BE49-F238E27FC236}">
                  <a16:creationId xmlns:a16="http://schemas.microsoft.com/office/drawing/2014/main" id="{0C8B32B8-84EC-4882-B499-9CBE8160FA70}"/>
                </a:ext>
              </a:extLst>
            </p:cNvPr>
            <p:cNvSpPr/>
            <p:nvPr userDrawn="1"/>
          </p:nvSpPr>
          <p:spPr>
            <a:xfrm>
              <a:off x="11496287" y="314035"/>
              <a:ext cx="500134" cy="8687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4" descr="Ein Bild, das Zeichnung, Uhr enthält.&#10;&#10;Automatisch generierte Beschreibung">
              <a:extLst>
                <a:ext uri="{FF2B5EF4-FFF2-40B4-BE49-F238E27FC236}">
                  <a16:creationId xmlns:a16="http://schemas.microsoft.com/office/drawing/2014/main" id="{EC0B843F-681C-411F-BDA8-D485B1A8CD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7317" y="117149"/>
              <a:ext cx="4829104" cy="1065600"/>
            </a:xfrm>
            <a:prstGeom prst="rect">
              <a:avLst/>
            </a:prstGeom>
            <a:solidFill>
              <a:schemeClr val="bg1">
                <a:alpha val="0"/>
              </a:schemeClr>
            </a:solidFill>
          </p:spPr>
        </p:pic>
      </p:grpSp>
      <p:sp>
        <p:nvSpPr>
          <p:cNvPr id="4" name="Rechteck 3">
            <a:extLst>
              <a:ext uri="{FF2B5EF4-FFF2-40B4-BE49-F238E27FC236}">
                <a16:creationId xmlns:a16="http://schemas.microsoft.com/office/drawing/2014/main" id="{AE48755D-E750-47FF-9D47-727A4B08DD6E}"/>
              </a:ext>
            </a:extLst>
          </p:cNvPr>
          <p:cNvSpPr/>
          <p:nvPr userDrawn="1"/>
        </p:nvSpPr>
        <p:spPr>
          <a:xfrm>
            <a:off x="11996421" y="-21972"/>
            <a:ext cx="195579" cy="631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8" name="Picture 2" descr="Deutsche Gesetzliche Unfallversicherung - DGUV">
            <a:extLst>
              <a:ext uri="{FF2B5EF4-FFF2-40B4-BE49-F238E27FC236}">
                <a16:creationId xmlns:a16="http://schemas.microsoft.com/office/drawing/2014/main" id="{BC484234-299D-4057-A96C-9711F26D4A4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08989" y="6247864"/>
            <a:ext cx="2261186" cy="484873"/>
          </a:xfrm>
          <a:prstGeom prst="rect">
            <a:avLst/>
          </a:prstGeom>
          <a:noFill/>
          <a:extLst>
            <a:ext uri="{909E8E84-426E-40DD-AFC4-6F175D3DCCD1}">
              <a14:hiddenFill xmlns:a14="http://schemas.microsoft.com/office/drawing/2010/main">
                <a:solidFill>
                  <a:srgbClr val="FFFFFF"/>
                </a:solidFill>
              </a14:hiddenFill>
            </a:ext>
          </a:extLst>
        </p:spPr>
      </p:pic>
      <p:pic>
        <p:nvPicPr>
          <p:cNvPr id="19" name="Grafik 18" descr="Ein Bild, das Essen enthält.&#10;&#10;Automatisch generierte Beschreibung">
            <a:extLst>
              <a:ext uri="{FF2B5EF4-FFF2-40B4-BE49-F238E27FC236}">
                <a16:creationId xmlns:a16="http://schemas.microsoft.com/office/drawing/2014/main" id="{E05B7EB3-0D76-4E53-A1B6-0B1351045C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06341" y="6001102"/>
            <a:ext cx="2468327" cy="986495"/>
          </a:xfrm>
          <a:prstGeom prst="rect">
            <a:avLst/>
          </a:prstGeom>
        </p:spPr>
      </p:pic>
      <p:pic>
        <p:nvPicPr>
          <p:cNvPr id="20" name="Grafik 19" descr="Ein Bild, das Zeichnung enthält.&#10;&#10;Automatisch generierte Beschreibung">
            <a:extLst>
              <a:ext uri="{FF2B5EF4-FFF2-40B4-BE49-F238E27FC236}">
                <a16:creationId xmlns:a16="http://schemas.microsoft.com/office/drawing/2014/main" id="{6036A991-73CB-4101-B60C-9F0F82DADEE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404" y="6197315"/>
            <a:ext cx="965376" cy="573522"/>
          </a:xfrm>
          <a:prstGeom prst="rect">
            <a:avLst/>
          </a:prstGeom>
        </p:spPr>
      </p:pic>
      <p:pic>
        <p:nvPicPr>
          <p:cNvPr id="21" name="Grafik 20">
            <a:extLst>
              <a:ext uri="{FF2B5EF4-FFF2-40B4-BE49-F238E27FC236}">
                <a16:creationId xmlns:a16="http://schemas.microsoft.com/office/drawing/2014/main" id="{27B7FE7F-CD05-41E0-AA83-2A68C6AF50D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23106" y="6528400"/>
            <a:ext cx="1713439" cy="204793"/>
          </a:xfrm>
          <a:prstGeom prst="rect">
            <a:avLst/>
          </a:prstGeom>
        </p:spPr>
      </p:pic>
      <p:pic>
        <p:nvPicPr>
          <p:cNvPr id="22" name="Grafik 21">
            <a:extLst>
              <a:ext uri="{FF2B5EF4-FFF2-40B4-BE49-F238E27FC236}">
                <a16:creationId xmlns:a16="http://schemas.microsoft.com/office/drawing/2014/main" id="{39151741-448B-4E67-AC87-31272D7AF26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21018" y="6150042"/>
            <a:ext cx="822022" cy="648000"/>
          </a:xfrm>
          <a:prstGeom prst="rect">
            <a:avLst/>
          </a:prstGeom>
        </p:spPr>
      </p:pic>
      <p:pic>
        <p:nvPicPr>
          <p:cNvPr id="23" name="Grafik 22">
            <a:extLst>
              <a:ext uri="{FF2B5EF4-FFF2-40B4-BE49-F238E27FC236}">
                <a16:creationId xmlns:a16="http://schemas.microsoft.com/office/drawing/2014/main" id="{2626EE6D-AF8D-4404-A14B-38D200EC41E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024274" y="6213778"/>
            <a:ext cx="1603763" cy="576000"/>
          </a:xfrm>
          <a:prstGeom prst="rect">
            <a:avLst/>
          </a:prstGeom>
        </p:spPr>
      </p:pic>
    </p:spTree>
    <p:extLst>
      <p:ext uri="{BB962C8B-B14F-4D97-AF65-F5344CB8AC3E}">
        <p14:creationId xmlns:p14="http://schemas.microsoft.com/office/powerpoint/2010/main" val="1122868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3" name="Vertikaler Textplatzhalter 2">
            <a:extLst>
              <a:ext uri="{FF2B5EF4-FFF2-40B4-BE49-F238E27FC236}">
                <a16:creationId xmlns:a16="http://schemas.microsoft.com/office/drawing/2014/main" id="{CFA2E38F-E7D4-AC48-BE82-A63417BD7851}"/>
              </a:ext>
            </a:extLst>
          </p:cNvPr>
          <p:cNvSpPr>
            <a:spLocks noGrp="1"/>
          </p:cNvSpPr>
          <p:nvPr>
            <p:ph type="body" orient="vert" idx="1"/>
          </p:nvPr>
        </p:nvSpPr>
        <p:spPr>
          <a:xfrm>
            <a:off x="588528" y="872836"/>
            <a:ext cx="10820380" cy="5129341"/>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a:extLst>
              <a:ext uri="{FF2B5EF4-FFF2-40B4-BE49-F238E27FC236}">
                <a16:creationId xmlns:a16="http://schemas.microsoft.com/office/drawing/2014/main" id="{E0761EBA-AF06-4683-A0EE-696E78A60B39}"/>
              </a:ext>
            </a:extLst>
          </p:cNvPr>
          <p:cNvSpPr>
            <a:spLocks noGrp="1"/>
          </p:cNvSpPr>
          <p:nvPr>
            <p:ph type="sldNum" sz="quarter" idx="12"/>
          </p:nvPr>
        </p:nvSpPr>
        <p:spPr>
          <a:xfrm>
            <a:off x="588528" y="6333798"/>
            <a:ext cx="2743200" cy="365125"/>
          </a:xfrm>
        </p:spPr>
        <p:txBody>
          <a:bodyPr/>
          <a:lstStyle>
            <a:lvl1pPr algn="l">
              <a:defRPr b="0"/>
            </a:lvl1pPr>
          </a:lstStyle>
          <a:p>
            <a:fld id="{F923AC77-8158-4A8F-9D31-7B15E0E4DE1A}" type="slidenum">
              <a:rPr lang="de-DE" smtClean="0"/>
              <a:pPr/>
              <a:t>‹Nr.›</a:t>
            </a:fld>
            <a:endParaRPr lang="de-DE" dirty="0"/>
          </a:p>
        </p:txBody>
      </p:sp>
      <p:sp>
        <p:nvSpPr>
          <p:cNvPr id="7" name="Untertitel 2">
            <a:extLst>
              <a:ext uri="{FF2B5EF4-FFF2-40B4-BE49-F238E27FC236}">
                <a16:creationId xmlns:a16="http://schemas.microsoft.com/office/drawing/2014/main" id="{DD1F3ABD-71C1-4436-853A-E33C3CC53E88}"/>
              </a:ext>
            </a:extLst>
          </p:cNvPr>
          <p:cNvSpPr>
            <a:spLocks noGrp="1"/>
          </p:cNvSpPr>
          <p:nvPr>
            <p:ph type="subTitle" idx="13" hasCustomPrompt="1"/>
          </p:nvPr>
        </p:nvSpPr>
        <p:spPr>
          <a:xfrm>
            <a:off x="588528" y="207815"/>
            <a:ext cx="10763864" cy="477149"/>
          </a:xfrm>
        </p:spPr>
        <p:txBody>
          <a:bodyPr/>
          <a:lstStyle>
            <a:lvl1pPr marL="0" indent="0" algn="ctr">
              <a:buNone/>
              <a:defRPr sz="3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Mastertitelformat bearbeiten</a:t>
            </a:r>
          </a:p>
          <a:p>
            <a:endParaRPr lang="de-DE" dirty="0"/>
          </a:p>
        </p:txBody>
      </p:sp>
      <p:pic>
        <p:nvPicPr>
          <p:cNvPr id="9" name="Grafik 8" descr="Ein Bild, das Zeichnung, Uhr enthält.&#10;&#10;Automatisch generierte Beschreibung">
            <a:extLst>
              <a:ext uri="{FF2B5EF4-FFF2-40B4-BE49-F238E27FC236}">
                <a16:creationId xmlns:a16="http://schemas.microsoft.com/office/drawing/2014/main" id="{A4E3A5B6-CD1B-462A-B9C5-7820EAE57E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9098" y="6257729"/>
            <a:ext cx="2169834" cy="478800"/>
          </a:xfrm>
          <a:prstGeom prst="rect">
            <a:avLst/>
          </a:prstGeom>
          <a:solidFill>
            <a:schemeClr val="bg1"/>
          </a:solidFill>
        </p:spPr>
      </p:pic>
    </p:spTree>
    <p:extLst>
      <p:ext uri="{BB962C8B-B14F-4D97-AF65-F5344CB8AC3E}">
        <p14:creationId xmlns:p14="http://schemas.microsoft.com/office/powerpoint/2010/main" val="3897613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569FBB0-2494-6648-90DC-6447030AB84C}"/>
              </a:ext>
            </a:extLst>
          </p:cNvPr>
          <p:cNvSpPr>
            <a:spLocks noGrp="1"/>
          </p:cNvSpPr>
          <p:nvPr>
            <p:ph type="title" orient="vert"/>
          </p:nvPr>
        </p:nvSpPr>
        <p:spPr>
          <a:xfrm>
            <a:off x="8665708" y="1241367"/>
            <a:ext cx="2688091" cy="5007033"/>
          </a:xfrm>
          <a:prstGeom prst="rect">
            <a:avLst/>
          </a:prstGeom>
        </p:spPr>
        <p:txBody>
          <a:bodyPr vert="eaVert"/>
          <a:lstStyle/>
          <a:p>
            <a:r>
              <a:rPr lang="de-DE" dirty="0"/>
              <a:t>Mastertitelformat bearbeiten</a:t>
            </a:r>
          </a:p>
        </p:txBody>
      </p:sp>
      <p:sp>
        <p:nvSpPr>
          <p:cNvPr id="3" name="Vertikaler Textplatzhalter 2">
            <a:extLst>
              <a:ext uri="{FF2B5EF4-FFF2-40B4-BE49-F238E27FC236}">
                <a16:creationId xmlns:a16="http://schemas.microsoft.com/office/drawing/2014/main" id="{DD5FCA3F-2278-D346-8D7A-45D81458EA14}"/>
              </a:ext>
            </a:extLst>
          </p:cNvPr>
          <p:cNvSpPr>
            <a:spLocks noGrp="1"/>
          </p:cNvSpPr>
          <p:nvPr>
            <p:ph type="body" orient="vert" idx="1"/>
          </p:nvPr>
        </p:nvSpPr>
        <p:spPr>
          <a:xfrm>
            <a:off x="650240" y="1241367"/>
            <a:ext cx="7922260" cy="5007033"/>
          </a:xfrm>
        </p:spPr>
        <p:txBody>
          <a:bodyPr vert="eaVert"/>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15223103-8927-4937-8452-ED7BB3A21F4B}"/>
              </a:ext>
            </a:extLst>
          </p:cNvPr>
          <p:cNvSpPr>
            <a:spLocks noGrp="1"/>
          </p:cNvSpPr>
          <p:nvPr>
            <p:ph type="sldNum" sz="quarter" idx="12"/>
          </p:nvPr>
        </p:nvSpPr>
        <p:spPr>
          <a:xfrm>
            <a:off x="588528" y="6333798"/>
            <a:ext cx="2743200" cy="365125"/>
          </a:xfrm>
        </p:spPr>
        <p:txBody>
          <a:bodyPr/>
          <a:lstStyle>
            <a:lvl1pPr algn="l">
              <a:defRPr b="0"/>
            </a:lvl1pPr>
          </a:lstStyle>
          <a:p>
            <a:fld id="{F923AC77-8158-4A8F-9D31-7B15E0E4DE1A}" type="slidenum">
              <a:rPr lang="de-DE" smtClean="0"/>
              <a:pPr/>
              <a:t>‹Nr.›</a:t>
            </a:fld>
            <a:endParaRPr lang="de-DE" dirty="0"/>
          </a:p>
        </p:txBody>
      </p:sp>
      <p:pic>
        <p:nvPicPr>
          <p:cNvPr id="7" name="Grafik 6" descr="Ein Bild, das Zeichnung, Uhr enthält.&#10;&#10;Automatisch generierte Beschreibung">
            <a:extLst>
              <a:ext uri="{FF2B5EF4-FFF2-40B4-BE49-F238E27FC236}">
                <a16:creationId xmlns:a16="http://schemas.microsoft.com/office/drawing/2014/main" id="{B134D962-D6FF-4F25-83F8-E27625579D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9098" y="6257729"/>
            <a:ext cx="2169834" cy="478800"/>
          </a:xfrm>
          <a:prstGeom prst="rect">
            <a:avLst/>
          </a:prstGeom>
          <a:solidFill>
            <a:schemeClr val="bg1"/>
          </a:solidFill>
        </p:spPr>
      </p:pic>
    </p:spTree>
    <p:extLst>
      <p:ext uri="{BB962C8B-B14F-4D97-AF65-F5344CB8AC3E}">
        <p14:creationId xmlns:p14="http://schemas.microsoft.com/office/powerpoint/2010/main" val="3571990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bg>
      <p:bgPr>
        <a:solidFill>
          <a:schemeClr val="bg1"/>
        </a:solidFill>
        <a:effectLst/>
      </p:bgPr>
    </p:bg>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DFCC6673-D7F0-5746-9388-D46FE36970D9}"/>
              </a:ext>
            </a:extLst>
          </p:cNvPr>
          <p:cNvSpPr>
            <a:spLocks noGrp="1"/>
          </p:cNvSpPr>
          <p:nvPr>
            <p:ph type="sldNum" sz="quarter" idx="12"/>
          </p:nvPr>
        </p:nvSpPr>
        <p:spPr>
          <a:xfrm>
            <a:off x="588528" y="6333798"/>
            <a:ext cx="2743200" cy="365125"/>
          </a:xfrm>
        </p:spPr>
        <p:txBody>
          <a:bodyPr/>
          <a:lstStyle>
            <a:lvl1pPr algn="l">
              <a:defRPr b="0"/>
            </a:lvl1pPr>
          </a:lstStyle>
          <a:p>
            <a:fld id="{F923AC77-8158-4A8F-9D31-7B15E0E4DE1A}" type="slidenum">
              <a:rPr lang="de-DE" smtClean="0"/>
              <a:pPr/>
              <a:t>‹Nr.›</a:t>
            </a:fld>
            <a:endParaRPr lang="de-DE" dirty="0"/>
          </a:p>
        </p:txBody>
      </p:sp>
      <p:pic>
        <p:nvPicPr>
          <p:cNvPr id="7" name="Grafik 6" descr="Ein Bild, das Zeichnung, Uhr enthält.&#10;&#10;Automatisch generierte Beschreibung">
            <a:extLst>
              <a:ext uri="{FF2B5EF4-FFF2-40B4-BE49-F238E27FC236}">
                <a16:creationId xmlns:a16="http://schemas.microsoft.com/office/drawing/2014/main" id="{B7F75FDC-9FE9-42B8-BAA6-6494936E59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9098" y="6257729"/>
            <a:ext cx="2169834" cy="478800"/>
          </a:xfrm>
          <a:prstGeom prst="rect">
            <a:avLst/>
          </a:prstGeom>
          <a:solidFill>
            <a:schemeClr val="bg1"/>
          </a:solidFill>
        </p:spPr>
      </p:pic>
      <p:sp>
        <p:nvSpPr>
          <p:cNvPr id="10" name="Inhaltsplatzhalter 2">
            <a:extLst>
              <a:ext uri="{FF2B5EF4-FFF2-40B4-BE49-F238E27FC236}">
                <a16:creationId xmlns:a16="http://schemas.microsoft.com/office/drawing/2014/main" id="{E239BE84-18BD-40E6-A9B0-F847FCCB0EAE}"/>
              </a:ext>
            </a:extLst>
          </p:cNvPr>
          <p:cNvSpPr>
            <a:spLocks noGrp="1"/>
          </p:cNvSpPr>
          <p:nvPr>
            <p:ph idx="1"/>
          </p:nvPr>
        </p:nvSpPr>
        <p:spPr>
          <a:xfrm>
            <a:off x="588528" y="964229"/>
            <a:ext cx="10763865" cy="5195271"/>
          </a:xfrm>
        </p:spPr>
        <p:txBody>
          <a:bodyPr>
            <a:normAutofit/>
          </a:bodyPr>
          <a:lstStyle>
            <a:lvl1pPr>
              <a:spcBef>
                <a:spcPts val="600"/>
              </a:spcBef>
              <a:spcAft>
                <a:spcPts val="600"/>
              </a:spcAft>
              <a:defRPr sz="2200" b="0" i="0">
                <a:latin typeface="Arial" panose="020B0604020202020204" pitchFamily="34" charset="0"/>
                <a:cs typeface="Arial" panose="020B0604020202020204" pitchFamily="34" charset="0"/>
              </a:defRPr>
            </a:lvl1pPr>
            <a:lvl2pPr>
              <a:spcBef>
                <a:spcPts val="600"/>
              </a:spcBef>
              <a:spcAft>
                <a:spcPts val="600"/>
              </a:spcAft>
              <a:defRPr sz="2000" b="0" i="0">
                <a:latin typeface="Arial" panose="020B0604020202020204" pitchFamily="34" charset="0"/>
                <a:cs typeface="Arial" panose="020B0604020202020204" pitchFamily="34" charset="0"/>
              </a:defRPr>
            </a:lvl2pPr>
            <a:lvl3pPr>
              <a:spcBef>
                <a:spcPts val="600"/>
              </a:spcBef>
              <a:spcAft>
                <a:spcPts val="600"/>
              </a:spcAft>
              <a:defRPr sz="2000" b="0" i="0">
                <a:latin typeface="Arial" panose="020B0604020202020204" pitchFamily="34" charset="0"/>
                <a:cs typeface="Arial" panose="020B0604020202020204" pitchFamily="34" charset="0"/>
              </a:defRPr>
            </a:lvl3pPr>
            <a:lvl4pPr>
              <a:spcBef>
                <a:spcPts val="600"/>
              </a:spcBef>
              <a:spcAft>
                <a:spcPts val="600"/>
              </a:spcAft>
              <a:defRPr sz="1800" b="0" i="0">
                <a:latin typeface="Arial" panose="020B0604020202020204" pitchFamily="34" charset="0"/>
                <a:cs typeface="Arial" panose="020B0604020202020204" pitchFamily="34" charset="0"/>
              </a:defRPr>
            </a:lvl4pPr>
            <a:lvl5pPr>
              <a:spcBef>
                <a:spcPts val="600"/>
              </a:spcBef>
              <a:spcAft>
                <a:spcPts val="600"/>
              </a:spcAft>
              <a:defRPr sz="1800" b="0" i="0">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Untertitel 2">
            <a:extLst>
              <a:ext uri="{FF2B5EF4-FFF2-40B4-BE49-F238E27FC236}">
                <a16:creationId xmlns:a16="http://schemas.microsoft.com/office/drawing/2014/main" id="{17EAF356-CCA2-436D-B0C9-174F3E744285}"/>
              </a:ext>
            </a:extLst>
          </p:cNvPr>
          <p:cNvSpPr>
            <a:spLocks noGrp="1"/>
          </p:cNvSpPr>
          <p:nvPr>
            <p:ph type="subTitle" idx="13" hasCustomPrompt="1"/>
          </p:nvPr>
        </p:nvSpPr>
        <p:spPr>
          <a:xfrm>
            <a:off x="588528" y="271315"/>
            <a:ext cx="10763864" cy="477149"/>
          </a:xfrm>
        </p:spPr>
        <p:txBody>
          <a:bodyPr/>
          <a:lstStyle>
            <a:lvl1pPr marL="0" indent="0" algn="ctr">
              <a:buNone/>
              <a:defRPr sz="3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Mastertitelformat bearbeiten</a:t>
            </a:r>
          </a:p>
          <a:p>
            <a:endParaRPr lang="de-DE" dirty="0"/>
          </a:p>
        </p:txBody>
      </p:sp>
    </p:spTree>
    <p:extLst>
      <p:ext uri="{BB962C8B-B14F-4D97-AF65-F5344CB8AC3E}">
        <p14:creationId xmlns:p14="http://schemas.microsoft.com/office/powerpoint/2010/main" val="369187590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3761E6-1837-0A44-B7EF-6400A4011960}"/>
              </a:ext>
            </a:extLst>
          </p:cNvPr>
          <p:cNvSpPr>
            <a:spLocks noGrp="1"/>
          </p:cNvSpPr>
          <p:nvPr>
            <p:ph type="title"/>
          </p:nvPr>
        </p:nvSpPr>
        <p:spPr>
          <a:xfrm>
            <a:off x="838200" y="1562793"/>
            <a:ext cx="10515600" cy="2132112"/>
          </a:xfrm>
          <a:prstGeom prst="rect">
            <a:avLst/>
          </a:prstGeom>
        </p:spPr>
        <p:txBody>
          <a:bodyPr anchor="b">
            <a:normAutofit/>
          </a:bodyPr>
          <a:lstStyle>
            <a:lvl1pPr>
              <a:defRPr sz="3000"/>
            </a:lvl1pPr>
          </a:lstStyle>
          <a:p>
            <a:r>
              <a:rPr lang="de-DE" dirty="0"/>
              <a:t>Mastertitelformat bearbeiten</a:t>
            </a:r>
          </a:p>
        </p:txBody>
      </p:sp>
      <p:sp>
        <p:nvSpPr>
          <p:cNvPr id="3" name="Textplatzhalter 2">
            <a:extLst>
              <a:ext uri="{FF2B5EF4-FFF2-40B4-BE49-F238E27FC236}">
                <a16:creationId xmlns:a16="http://schemas.microsoft.com/office/drawing/2014/main" id="{D8D8F502-B293-504A-A0A3-2B93BB843B91}"/>
              </a:ext>
            </a:extLst>
          </p:cNvPr>
          <p:cNvSpPr>
            <a:spLocks noGrp="1"/>
          </p:cNvSpPr>
          <p:nvPr>
            <p:ph type="body" idx="1"/>
          </p:nvPr>
        </p:nvSpPr>
        <p:spPr>
          <a:xfrm>
            <a:off x="838200" y="385794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grpSp>
        <p:nvGrpSpPr>
          <p:cNvPr id="11" name="Gruppieren 10">
            <a:extLst>
              <a:ext uri="{FF2B5EF4-FFF2-40B4-BE49-F238E27FC236}">
                <a16:creationId xmlns:a16="http://schemas.microsoft.com/office/drawing/2014/main" id="{444B069E-2B22-4F85-A008-05FB9248FC4A}"/>
              </a:ext>
            </a:extLst>
          </p:cNvPr>
          <p:cNvGrpSpPr/>
          <p:nvPr userDrawn="1"/>
        </p:nvGrpSpPr>
        <p:grpSpPr>
          <a:xfrm>
            <a:off x="7167317" y="117149"/>
            <a:ext cx="4829104" cy="1065600"/>
            <a:chOff x="7167317" y="117149"/>
            <a:chExt cx="4829104" cy="1065600"/>
          </a:xfrm>
        </p:grpSpPr>
        <p:sp>
          <p:nvSpPr>
            <p:cNvPr id="12" name="Rechteck 11">
              <a:extLst>
                <a:ext uri="{FF2B5EF4-FFF2-40B4-BE49-F238E27FC236}">
                  <a16:creationId xmlns:a16="http://schemas.microsoft.com/office/drawing/2014/main" id="{1D4C6B8E-EA57-472C-A6E5-BF6DAE10C31E}"/>
                </a:ext>
              </a:extLst>
            </p:cNvPr>
            <p:cNvSpPr/>
            <p:nvPr userDrawn="1"/>
          </p:nvSpPr>
          <p:spPr>
            <a:xfrm>
              <a:off x="11496287" y="314035"/>
              <a:ext cx="500134" cy="8687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descr="Ein Bild, das Zeichnung, Uhr enthält.&#10;&#10;Automatisch generierte Beschreibung">
              <a:extLst>
                <a:ext uri="{FF2B5EF4-FFF2-40B4-BE49-F238E27FC236}">
                  <a16:creationId xmlns:a16="http://schemas.microsoft.com/office/drawing/2014/main" id="{0A643A00-B5A9-45AC-B3BF-BB0D66CC6F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7317" y="117149"/>
              <a:ext cx="4829104" cy="1065600"/>
            </a:xfrm>
            <a:prstGeom prst="rect">
              <a:avLst/>
            </a:prstGeom>
            <a:solidFill>
              <a:schemeClr val="bg1">
                <a:alpha val="0"/>
              </a:schemeClr>
            </a:solidFill>
          </p:spPr>
        </p:pic>
      </p:grpSp>
      <p:pic>
        <p:nvPicPr>
          <p:cNvPr id="14" name="Picture 2" descr="Deutsche Gesetzliche Unfallversicherung - DGUV">
            <a:extLst>
              <a:ext uri="{FF2B5EF4-FFF2-40B4-BE49-F238E27FC236}">
                <a16:creationId xmlns:a16="http://schemas.microsoft.com/office/drawing/2014/main" id="{76EF1DD6-8B19-47B9-AC6E-23D3A3EC374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08989" y="6247864"/>
            <a:ext cx="2261186" cy="484873"/>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descr="Ein Bild, das Essen enthält.&#10;&#10;Automatisch generierte Beschreibung">
            <a:extLst>
              <a:ext uri="{FF2B5EF4-FFF2-40B4-BE49-F238E27FC236}">
                <a16:creationId xmlns:a16="http://schemas.microsoft.com/office/drawing/2014/main" id="{B0E4E298-E934-48E3-A6EB-71BEFFDEB78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06341" y="6001102"/>
            <a:ext cx="2468327" cy="986495"/>
          </a:xfrm>
          <a:prstGeom prst="rect">
            <a:avLst/>
          </a:prstGeom>
        </p:spPr>
      </p:pic>
      <p:pic>
        <p:nvPicPr>
          <p:cNvPr id="17" name="Grafik 16" descr="Ein Bild, das Zeichnung enthält.&#10;&#10;Automatisch generierte Beschreibung">
            <a:extLst>
              <a:ext uri="{FF2B5EF4-FFF2-40B4-BE49-F238E27FC236}">
                <a16:creationId xmlns:a16="http://schemas.microsoft.com/office/drawing/2014/main" id="{16EBA429-F4FA-4211-AD5E-56E5B35A65A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404" y="6197315"/>
            <a:ext cx="965376" cy="573522"/>
          </a:xfrm>
          <a:prstGeom prst="rect">
            <a:avLst/>
          </a:prstGeom>
        </p:spPr>
      </p:pic>
      <p:pic>
        <p:nvPicPr>
          <p:cNvPr id="18" name="Grafik 17">
            <a:extLst>
              <a:ext uri="{FF2B5EF4-FFF2-40B4-BE49-F238E27FC236}">
                <a16:creationId xmlns:a16="http://schemas.microsoft.com/office/drawing/2014/main" id="{B2DA9609-3069-4086-B4D5-A3BA71982A8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23106" y="6528400"/>
            <a:ext cx="1713439" cy="204793"/>
          </a:xfrm>
          <a:prstGeom prst="rect">
            <a:avLst/>
          </a:prstGeom>
        </p:spPr>
      </p:pic>
      <p:pic>
        <p:nvPicPr>
          <p:cNvPr id="19" name="Grafik 18">
            <a:extLst>
              <a:ext uri="{FF2B5EF4-FFF2-40B4-BE49-F238E27FC236}">
                <a16:creationId xmlns:a16="http://schemas.microsoft.com/office/drawing/2014/main" id="{7EB02260-9ECF-4426-8597-EA41DD52C6B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21018" y="6150042"/>
            <a:ext cx="822022" cy="648000"/>
          </a:xfrm>
          <a:prstGeom prst="rect">
            <a:avLst/>
          </a:prstGeom>
        </p:spPr>
      </p:pic>
      <p:pic>
        <p:nvPicPr>
          <p:cNvPr id="20" name="Grafik 19">
            <a:extLst>
              <a:ext uri="{FF2B5EF4-FFF2-40B4-BE49-F238E27FC236}">
                <a16:creationId xmlns:a16="http://schemas.microsoft.com/office/drawing/2014/main" id="{2724A8A2-0610-47EB-9680-505A71B5EED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024274" y="6213778"/>
            <a:ext cx="1603763" cy="576000"/>
          </a:xfrm>
          <a:prstGeom prst="rect">
            <a:avLst/>
          </a:prstGeom>
        </p:spPr>
      </p:pic>
    </p:spTree>
    <p:extLst>
      <p:ext uri="{BB962C8B-B14F-4D97-AF65-F5344CB8AC3E}">
        <p14:creationId xmlns:p14="http://schemas.microsoft.com/office/powerpoint/2010/main" val="910671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7" name="Foliennummernplatzhalter 5">
            <a:extLst>
              <a:ext uri="{FF2B5EF4-FFF2-40B4-BE49-F238E27FC236}">
                <a16:creationId xmlns:a16="http://schemas.microsoft.com/office/drawing/2014/main" id="{1C1E46B3-373E-4906-8746-ED20E741AB41}"/>
              </a:ext>
            </a:extLst>
          </p:cNvPr>
          <p:cNvSpPr>
            <a:spLocks noGrp="1"/>
          </p:cNvSpPr>
          <p:nvPr>
            <p:ph type="sldNum" sz="quarter" idx="12"/>
          </p:nvPr>
        </p:nvSpPr>
        <p:spPr>
          <a:xfrm>
            <a:off x="588528" y="6333798"/>
            <a:ext cx="2743200" cy="365125"/>
          </a:xfrm>
        </p:spPr>
        <p:txBody>
          <a:bodyPr/>
          <a:lstStyle>
            <a:lvl1pPr>
              <a:defRPr b="0"/>
            </a:lvl1pPr>
          </a:lstStyle>
          <a:p>
            <a:pPr algn="l"/>
            <a:fld id="{F923AC77-8158-4A8F-9D31-7B15E0E4DE1A}" type="slidenum">
              <a:rPr lang="de-DE" smtClean="0"/>
              <a:pPr algn="l"/>
              <a:t>‹Nr.›</a:t>
            </a:fld>
            <a:endParaRPr lang="de-DE" dirty="0"/>
          </a:p>
        </p:txBody>
      </p:sp>
      <p:pic>
        <p:nvPicPr>
          <p:cNvPr id="8" name="Grafik 7" descr="Ein Bild, das Zeichnung, Uhr enthält.&#10;&#10;Automatisch generierte Beschreibung">
            <a:extLst>
              <a:ext uri="{FF2B5EF4-FFF2-40B4-BE49-F238E27FC236}">
                <a16:creationId xmlns:a16="http://schemas.microsoft.com/office/drawing/2014/main" id="{C46D606C-1826-4AE8-BE80-29E98C24B4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9098" y="6257729"/>
            <a:ext cx="2169834" cy="478800"/>
          </a:xfrm>
          <a:prstGeom prst="rect">
            <a:avLst/>
          </a:prstGeom>
          <a:solidFill>
            <a:schemeClr val="bg1"/>
          </a:solidFill>
        </p:spPr>
      </p:pic>
      <p:sp>
        <p:nvSpPr>
          <p:cNvPr id="9" name="Inhaltsplatzhalter 2">
            <a:extLst>
              <a:ext uri="{FF2B5EF4-FFF2-40B4-BE49-F238E27FC236}">
                <a16:creationId xmlns:a16="http://schemas.microsoft.com/office/drawing/2014/main" id="{DEAB6211-9950-4688-A057-8728D445CEAF}"/>
              </a:ext>
            </a:extLst>
          </p:cNvPr>
          <p:cNvSpPr>
            <a:spLocks noGrp="1"/>
          </p:cNvSpPr>
          <p:nvPr>
            <p:ph sz="half" idx="1"/>
          </p:nvPr>
        </p:nvSpPr>
        <p:spPr>
          <a:xfrm>
            <a:off x="588528" y="922714"/>
            <a:ext cx="5431272" cy="4885116"/>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Inhaltsplatzhalter 3">
            <a:extLst>
              <a:ext uri="{FF2B5EF4-FFF2-40B4-BE49-F238E27FC236}">
                <a16:creationId xmlns:a16="http://schemas.microsoft.com/office/drawing/2014/main" id="{720221EE-A4DA-4ABB-B844-84E47CB7EA6E}"/>
              </a:ext>
            </a:extLst>
          </p:cNvPr>
          <p:cNvSpPr>
            <a:spLocks noGrp="1"/>
          </p:cNvSpPr>
          <p:nvPr>
            <p:ph sz="half" idx="2"/>
          </p:nvPr>
        </p:nvSpPr>
        <p:spPr>
          <a:xfrm>
            <a:off x="6096000" y="922714"/>
            <a:ext cx="5312908" cy="4885116"/>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Untertitel 2">
            <a:extLst>
              <a:ext uri="{FF2B5EF4-FFF2-40B4-BE49-F238E27FC236}">
                <a16:creationId xmlns:a16="http://schemas.microsoft.com/office/drawing/2014/main" id="{4FDF4B3C-7070-4E3F-A029-E773713D91C3}"/>
              </a:ext>
            </a:extLst>
          </p:cNvPr>
          <p:cNvSpPr>
            <a:spLocks noGrp="1"/>
          </p:cNvSpPr>
          <p:nvPr>
            <p:ph type="subTitle" idx="13" hasCustomPrompt="1"/>
          </p:nvPr>
        </p:nvSpPr>
        <p:spPr>
          <a:xfrm>
            <a:off x="588528" y="207815"/>
            <a:ext cx="10763864" cy="477149"/>
          </a:xfrm>
        </p:spPr>
        <p:txBody>
          <a:bodyPr/>
          <a:lstStyle>
            <a:lvl1pPr marL="0" indent="0" algn="ctr">
              <a:buNone/>
              <a:defRPr sz="3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Mastertitelformat bearbeiten</a:t>
            </a:r>
          </a:p>
          <a:p>
            <a:endParaRPr lang="de-DE" dirty="0"/>
          </a:p>
        </p:txBody>
      </p:sp>
    </p:spTree>
    <p:extLst>
      <p:ext uri="{BB962C8B-B14F-4D97-AF65-F5344CB8AC3E}">
        <p14:creationId xmlns:p14="http://schemas.microsoft.com/office/powerpoint/2010/main" val="2350841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6D30AC5-423C-1E4E-A92C-86F8B903B802}"/>
              </a:ext>
            </a:extLst>
          </p:cNvPr>
          <p:cNvSpPr>
            <a:spLocks noGrp="1"/>
          </p:cNvSpPr>
          <p:nvPr>
            <p:ph type="body" idx="1"/>
          </p:nvPr>
        </p:nvSpPr>
        <p:spPr>
          <a:xfrm>
            <a:off x="588528" y="814644"/>
            <a:ext cx="5350423" cy="5945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090CD534-0A87-4448-AB04-4E887CF59536}"/>
              </a:ext>
            </a:extLst>
          </p:cNvPr>
          <p:cNvSpPr>
            <a:spLocks noGrp="1"/>
          </p:cNvSpPr>
          <p:nvPr>
            <p:ph sz="half" idx="2"/>
          </p:nvPr>
        </p:nvSpPr>
        <p:spPr>
          <a:xfrm>
            <a:off x="588528" y="1496287"/>
            <a:ext cx="5350423" cy="44390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CCC3A9E7-BBC7-C24C-9EB3-D0870F599E9D}"/>
              </a:ext>
            </a:extLst>
          </p:cNvPr>
          <p:cNvSpPr>
            <a:spLocks noGrp="1"/>
          </p:cNvSpPr>
          <p:nvPr>
            <p:ph type="body" sz="quarter" idx="3"/>
          </p:nvPr>
        </p:nvSpPr>
        <p:spPr>
          <a:xfrm>
            <a:off x="6194427" y="814643"/>
            <a:ext cx="5157965" cy="5945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E8CEDE26-6424-AA48-AF1E-FF99C591AFAA}"/>
              </a:ext>
            </a:extLst>
          </p:cNvPr>
          <p:cNvSpPr>
            <a:spLocks noGrp="1"/>
          </p:cNvSpPr>
          <p:nvPr>
            <p:ph sz="quarter" idx="4"/>
          </p:nvPr>
        </p:nvSpPr>
        <p:spPr>
          <a:xfrm>
            <a:off x="6194427" y="1496287"/>
            <a:ext cx="5157966" cy="4439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Foliennummernplatzhalter 5">
            <a:extLst>
              <a:ext uri="{FF2B5EF4-FFF2-40B4-BE49-F238E27FC236}">
                <a16:creationId xmlns:a16="http://schemas.microsoft.com/office/drawing/2014/main" id="{B5BFA10D-0A94-4952-93D1-E52CBEA6DA50}"/>
              </a:ext>
            </a:extLst>
          </p:cNvPr>
          <p:cNvSpPr>
            <a:spLocks noGrp="1"/>
          </p:cNvSpPr>
          <p:nvPr>
            <p:ph type="sldNum" sz="quarter" idx="12"/>
          </p:nvPr>
        </p:nvSpPr>
        <p:spPr>
          <a:xfrm>
            <a:off x="588528" y="6333798"/>
            <a:ext cx="2743200" cy="365125"/>
          </a:xfrm>
        </p:spPr>
        <p:txBody>
          <a:bodyPr/>
          <a:lstStyle>
            <a:lvl1pPr algn="l">
              <a:defRPr b="0"/>
            </a:lvl1pPr>
          </a:lstStyle>
          <a:p>
            <a:fld id="{F923AC77-8158-4A8F-9D31-7B15E0E4DE1A}" type="slidenum">
              <a:rPr lang="de-DE" smtClean="0"/>
              <a:pPr/>
              <a:t>‹Nr.›</a:t>
            </a:fld>
            <a:endParaRPr lang="de-DE" dirty="0"/>
          </a:p>
        </p:txBody>
      </p:sp>
      <p:sp>
        <p:nvSpPr>
          <p:cNvPr id="10" name="Untertitel 2">
            <a:extLst>
              <a:ext uri="{FF2B5EF4-FFF2-40B4-BE49-F238E27FC236}">
                <a16:creationId xmlns:a16="http://schemas.microsoft.com/office/drawing/2014/main" id="{F5ED0A6B-CF57-4BF4-A826-D1C4231B3289}"/>
              </a:ext>
            </a:extLst>
          </p:cNvPr>
          <p:cNvSpPr>
            <a:spLocks noGrp="1"/>
          </p:cNvSpPr>
          <p:nvPr>
            <p:ph type="subTitle" idx="13" hasCustomPrompt="1"/>
          </p:nvPr>
        </p:nvSpPr>
        <p:spPr>
          <a:xfrm>
            <a:off x="588528" y="207815"/>
            <a:ext cx="10763864" cy="477149"/>
          </a:xfrm>
        </p:spPr>
        <p:txBody>
          <a:bodyPr/>
          <a:lstStyle>
            <a:lvl1pPr marL="0" indent="0" algn="ctr">
              <a:buNone/>
              <a:defRPr sz="3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Mastertitelformat bearbeiten</a:t>
            </a:r>
          </a:p>
          <a:p>
            <a:endParaRPr lang="de-DE" dirty="0"/>
          </a:p>
        </p:txBody>
      </p:sp>
      <p:pic>
        <p:nvPicPr>
          <p:cNvPr id="12" name="Grafik 11" descr="Ein Bild, das Zeichnung, Uhr enthält.&#10;&#10;Automatisch generierte Beschreibung">
            <a:extLst>
              <a:ext uri="{FF2B5EF4-FFF2-40B4-BE49-F238E27FC236}">
                <a16:creationId xmlns:a16="http://schemas.microsoft.com/office/drawing/2014/main" id="{D68B38EF-2153-4E6E-9877-4FA5D82172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9098" y="6257729"/>
            <a:ext cx="2169834" cy="478800"/>
          </a:xfrm>
          <a:prstGeom prst="rect">
            <a:avLst/>
          </a:prstGeom>
          <a:solidFill>
            <a:schemeClr val="bg1"/>
          </a:solidFill>
        </p:spPr>
      </p:pic>
    </p:spTree>
    <p:extLst>
      <p:ext uri="{BB962C8B-B14F-4D97-AF65-F5344CB8AC3E}">
        <p14:creationId xmlns:p14="http://schemas.microsoft.com/office/powerpoint/2010/main" val="745458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Foliennummernplatzhalter 5">
            <a:extLst>
              <a:ext uri="{FF2B5EF4-FFF2-40B4-BE49-F238E27FC236}">
                <a16:creationId xmlns:a16="http://schemas.microsoft.com/office/drawing/2014/main" id="{C3229E05-80EF-40BB-8606-244ED8427C7A}"/>
              </a:ext>
            </a:extLst>
          </p:cNvPr>
          <p:cNvSpPr>
            <a:spLocks noGrp="1"/>
          </p:cNvSpPr>
          <p:nvPr>
            <p:ph type="sldNum" sz="quarter" idx="12"/>
          </p:nvPr>
        </p:nvSpPr>
        <p:spPr>
          <a:xfrm>
            <a:off x="588528" y="6333798"/>
            <a:ext cx="2743200" cy="365125"/>
          </a:xfrm>
        </p:spPr>
        <p:txBody>
          <a:bodyPr/>
          <a:lstStyle>
            <a:lvl1pPr algn="l">
              <a:defRPr b="0"/>
            </a:lvl1pPr>
          </a:lstStyle>
          <a:p>
            <a:fld id="{F923AC77-8158-4A8F-9D31-7B15E0E4DE1A}" type="slidenum">
              <a:rPr lang="de-DE" smtClean="0"/>
              <a:pPr/>
              <a:t>‹Nr.›</a:t>
            </a:fld>
            <a:endParaRPr lang="de-DE" dirty="0"/>
          </a:p>
        </p:txBody>
      </p:sp>
      <p:sp>
        <p:nvSpPr>
          <p:cNvPr id="6" name="Untertitel 2">
            <a:extLst>
              <a:ext uri="{FF2B5EF4-FFF2-40B4-BE49-F238E27FC236}">
                <a16:creationId xmlns:a16="http://schemas.microsoft.com/office/drawing/2014/main" id="{03112C69-9BCC-45B1-9720-78164FC52897}"/>
              </a:ext>
            </a:extLst>
          </p:cNvPr>
          <p:cNvSpPr>
            <a:spLocks noGrp="1"/>
          </p:cNvSpPr>
          <p:nvPr>
            <p:ph type="subTitle" idx="13" hasCustomPrompt="1"/>
          </p:nvPr>
        </p:nvSpPr>
        <p:spPr>
          <a:xfrm>
            <a:off x="588528" y="207815"/>
            <a:ext cx="10763864" cy="477149"/>
          </a:xfrm>
        </p:spPr>
        <p:txBody>
          <a:bodyPr/>
          <a:lstStyle>
            <a:lvl1pPr marL="0" indent="0" algn="ctr">
              <a:buNone/>
              <a:defRPr sz="3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Mastertitelformat bearbeiten</a:t>
            </a:r>
          </a:p>
          <a:p>
            <a:endParaRPr lang="de-DE" dirty="0"/>
          </a:p>
        </p:txBody>
      </p:sp>
      <p:pic>
        <p:nvPicPr>
          <p:cNvPr id="8" name="Grafik 7" descr="Ein Bild, das Zeichnung, Uhr enthält.&#10;&#10;Automatisch generierte Beschreibung">
            <a:extLst>
              <a:ext uri="{FF2B5EF4-FFF2-40B4-BE49-F238E27FC236}">
                <a16:creationId xmlns:a16="http://schemas.microsoft.com/office/drawing/2014/main" id="{2F2028D6-A13C-4DDF-A368-4648458A2E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9098" y="6257729"/>
            <a:ext cx="2169834" cy="478800"/>
          </a:xfrm>
          <a:prstGeom prst="rect">
            <a:avLst/>
          </a:prstGeom>
          <a:solidFill>
            <a:schemeClr val="bg1"/>
          </a:solidFill>
        </p:spPr>
      </p:pic>
    </p:spTree>
    <p:extLst>
      <p:ext uri="{BB962C8B-B14F-4D97-AF65-F5344CB8AC3E}">
        <p14:creationId xmlns:p14="http://schemas.microsoft.com/office/powerpoint/2010/main" val="2691109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4" name="Foliennummernplatzhalter 5">
            <a:extLst>
              <a:ext uri="{FF2B5EF4-FFF2-40B4-BE49-F238E27FC236}">
                <a16:creationId xmlns:a16="http://schemas.microsoft.com/office/drawing/2014/main" id="{EC93222C-5445-486A-A6C2-AC789038A935}"/>
              </a:ext>
            </a:extLst>
          </p:cNvPr>
          <p:cNvSpPr>
            <a:spLocks noGrp="1"/>
          </p:cNvSpPr>
          <p:nvPr>
            <p:ph type="sldNum" sz="quarter" idx="12"/>
          </p:nvPr>
        </p:nvSpPr>
        <p:spPr>
          <a:xfrm>
            <a:off x="588528" y="6333798"/>
            <a:ext cx="2743200" cy="365125"/>
          </a:xfrm>
        </p:spPr>
        <p:txBody>
          <a:bodyPr/>
          <a:lstStyle>
            <a:lvl1pPr algn="l">
              <a:defRPr b="0"/>
            </a:lvl1pPr>
          </a:lstStyle>
          <a:p>
            <a:fld id="{F923AC77-8158-4A8F-9D31-7B15E0E4DE1A}" type="slidenum">
              <a:rPr lang="de-DE" smtClean="0"/>
              <a:pPr/>
              <a:t>‹Nr.›</a:t>
            </a:fld>
            <a:endParaRPr lang="de-DE" dirty="0"/>
          </a:p>
        </p:txBody>
      </p:sp>
      <p:pic>
        <p:nvPicPr>
          <p:cNvPr id="5" name="Grafik 4" descr="Ein Bild, das Zeichnung, Uhr enthält.&#10;&#10;Automatisch generierte Beschreibung">
            <a:extLst>
              <a:ext uri="{FF2B5EF4-FFF2-40B4-BE49-F238E27FC236}">
                <a16:creationId xmlns:a16="http://schemas.microsoft.com/office/drawing/2014/main" id="{1BE7E210-148D-4FC9-832D-CA398B0656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9098" y="6257729"/>
            <a:ext cx="2169834" cy="478800"/>
          </a:xfrm>
          <a:prstGeom prst="rect">
            <a:avLst/>
          </a:prstGeom>
          <a:solidFill>
            <a:schemeClr val="bg1"/>
          </a:solidFill>
        </p:spPr>
      </p:pic>
    </p:spTree>
    <p:extLst>
      <p:ext uri="{BB962C8B-B14F-4D97-AF65-F5344CB8AC3E}">
        <p14:creationId xmlns:p14="http://schemas.microsoft.com/office/powerpoint/2010/main" val="2975996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AA2FC2-5C55-BA41-8D93-746E943B6936}"/>
              </a:ext>
            </a:extLst>
          </p:cNvPr>
          <p:cNvSpPr>
            <a:spLocks noGrp="1"/>
          </p:cNvSpPr>
          <p:nvPr>
            <p:ph type="title"/>
          </p:nvPr>
        </p:nvSpPr>
        <p:spPr>
          <a:xfrm>
            <a:off x="839788" y="457200"/>
            <a:ext cx="3932237" cy="1600200"/>
          </a:xfrm>
          <a:prstGeom prst="rect">
            <a:avLst/>
          </a:prstGeom>
        </p:spPr>
        <p:txBody>
          <a:bodyPr anchor="b">
            <a:normAutofit/>
          </a:bodyPr>
          <a:lstStyle>
            <a:lvl1pPr>
              <a:defRPr sz="3000"/>
            </a:lvl1pPr>
          </a:lstStyle>
          <a:p>
            <a:r>
              <a:rPr lang="de-DE" dirty="0"/>
              <a:t>Mastertitelformat bearbeiten</a:t>
            </a:r>
          </a:p>
        </p:txBody>
      </p:sp>
      <p:sp>
        <p:nvSpPr>
          <p:cNvPr id="3" name="Inhaltsplatzhalter 2">
            <a:extLst>
              <a:ext uri="{FF2B5EF4-FFF2-40B4-BE49-F238E27FC236}">
                <a16:creationId xmlns:a16="http://schemas.microsoft.com/office/drawing/2014/main" id="{2CE0E1A7-873C-CD41-8D66-C429FD5106E0}"/>
              </a:ext>
            </a:extLst>
          </p:cNvPr>
          <p:cNvSpPr>
            <a:spLocks noGrp="1"/>
          </p:cNvSpPr>
          <p:nvPr>
            <p:ph idx="1"/>
          </p:nvPr>
        </p:nvSpPr>
        <p:spPr>
          <a:xfrm>
            <a:off x="5278582" y="1363287"/>
            <a:ext cx="6076806" cy="4497763"/>
          </a:xfrm>
        </p:spPr>
        <p:txBody>
          <a:bodyPr/>
          <a:lstStyle>
            <a:lvl1pPr>
              <a:defRPr sz="2200"/>
            </a:lvl1pPr>
            <a:lvl2pPr>
              <a:defRPr sz="2000"/>
            </a:lvl2pPr>
            <a:lvl3pPr>
              <a:defRPr sz="2000"/>
            </a:lvl3pPr>
            <a:lvl4pPr>
              <a:defRPr sz="1800"/>
            </a:lvl4pPr>
            <a:lvl5pPr>
              <a:defRPr sz="18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a:extLst>
              <a:ext uri="{FF2B5EF4-FFF2-40B4-BE49-F238E27FC236}">
                <a16:creationId xmlns:a16="http://schemas.microsoft.com/office/drawing/2014/main" id="{CD1CBD4F-D318-8B4B-9D29-BB88197FC9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7" name="Foliennummernplatzhalter 5">
            <a:extLst>
              <a:ext uri="{FF2B5EF4-FFF2-40B4-BE49-F238E27FC236}">
                <a16:creationId xmlns:a16="http://schemas.microsoft.com/office/drawing/2014/main" id="{84C852D0-7144-425B-8A50-0B6089BFCDEC}"/>
              </a:ext>
            </a:extLst>
          </p:cNvPr>
          <p:cNvSpPr>
            <a:spLocks noGrp="1"/>
          </p:cNvSpPr>
          <p:nvPr>
            <p:ph type="sldNum" sz="quarter" idx="12"/>
          </p:nvPr>
        </p:nvSpPr>
        <p:spPr>
          <a:xfrm>
            <a:off x="588528" y="6333798"/>
            <a:ext cx="2743200" cy="365125"/>
          </a:xfrm>
        </p:spPr>
        <p:txBody>
          <a:bodyPr/>
          <a:lstStyle>
            <a:lvl1pPr algn="l">
              <a:defRPr b="0"/>
            </a:lvl1pPr>
          </a:lstStyle>
          <a:p>
            <a:fld id="{F923AC77-8158-4A8F-9D31-7B15E0E4DE1A}" type="slidenum">
              <a:rPr lang="de-DE" smtClean="0"/>
              <a:pPr/>
              <a:t>‹Nr.›</a:t>
            </a:fld>
            <a:endParaRPr lang="de-DE" dirty="0"/>
          </a:p>
        </p:txBody>
      </p:sp>
      <p:pic>
        <p:nvPicPr>
          <p:cNvPr id="8" name="Grafik 7" descr="Ein Bild, das Zeichnung, Uhr enthält.&#10;&#10;Automatisch generierte Beschreibung">
            <a:extLst>
              <a:ext uri="{FF2B5EF4-FFF2-40B4-BE49-F238E27FC236}">
                <a16:creationId xmlns:a16="http://schemas.microsoft.com/office/drawing/2014/main" id="{86E52C77-A7E8-460A-8EF6-42B0D7A9B9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9098" y="6257729"/>
            <a:ext cx="2169834" cy="478800"/>
          </a:xfrm>
          <a:prstGeom prst="rect">
            <a:avLst/>
          </a:prstGeom>
          <a:solidFill>
            <a:schemeClr val="bg1"/>
          </a:solidFill>
        </p:spPr>
      </p:pic>
    </p:spTree>
    <p:extLst>
      <p:ext uri="{BB962C8B-B14F-4D97-AF65-F5344CB8AC3E}">
        <p14:creationId xmlns:p14="http://schemas.microsoft.com/office/powerpoint/2010/main" val="522042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2E2240-8817-C646-80DE-DE8BD619B681}"/>
              </a:ext>
            </a:extLst>
          </p:cNvPr>
          <p:cNvSpPr>
            <a:spLocks noGrp="1"/>
          </p:cNvSpPr>
          <p:nvPr>
            <p:ph type="title"/>
          </p:nvPr>
        </p:nvSpPr>
        <p:spPr>
          <a:xfrm>
            <a:off x="839788" y="457200"/>
            <a:ext cx="3932237" cy="1600200"/>
          </a:xfrm>
          <a:prstGeom prst="rect">
            <a:avLst/>
          </a:prstGeom>
        </p:spPr>
        <p:txBody>
          <a:bodyPr anchor="b">
            <a:normAutofit/>
          </a:bodyPr>
          <a:lstStyle>
            <a:lvl1pPr>
              <a:defRPr sz="3000"/>
            </a:lvl1pPr>
          </a:lstStyle>
          <a:p>
            <a:r>
              <a:rPr lang="de-DE" dirty="0"/>
              <a:t>Mastertitelformat bearbeiten</a:t>
            </a:r>
          </a:p>
        </p:txBody>
      </p:sp>
      <p:sp>
        <p:nvSpPr>
          <p:cNvPr id="3" name="Bildplatzhalter 2">
            <a:extLst>
              <a:ext uri="{FF2B5EF4-FFF2-40B4-BE49-F238E27FC236}">
                <a16:creationId xmlns:a16="http://schemas.microsoft.com/office/drawing/2014/main" id="{AF7EE7F5-5F6D-2148-B65F-F4A8595B31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669DDE68-2861-D944-8167-24146BA1FBAE}"/>
              </a:ext>
            </a:extLst>
          </p:cNvPr>
          <p:cNvSpPr>
            <a:spLocks noGrp="1"/>
          </p:cNvSpPr>
          <p:nvPr>
            <p:ph type="body" sz="half" idx="2"/>
          </p:nvPr>
        </p:nvSpPr>
        <p:spPr>
          <a:xfrm>
            <a:off x="839788" y="205740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
        <p:nvSpPr>
          <p:cNvPr id="7" name="Foliennummernplatzhalter 5">
            <a:extLst>
              <a:ext uri="{FF2B5EF4-FFF2-40B4-BE49-F238E27FC236}">
                <a16:creationId xmlns:a16="http://schemas.microsoft.com/office/drawing/2014/main" id="{E4E0ED7A-E29B-4AF9-BE4E-2938242D1499}"/>
              </a:ext>
            </a:extLst>
          </p:cNvPr>
          <p:cNvSpPr>
            <a:spLocks noGrp="1"/>
          </p:cNvSpPr>
          <p:nvPr>
            <p:ph type="sldNum" sz="quarter" idx="12"/>
          </p:nvPr>
        </p:nvSpPr>
        <p:spPr>
          <a:xfrm>
            <a:off x="588528" y="6333798"/>
            <a:ext cx="2743200" cy="365125"/>
          </a:xfrm>
        </p:spPr>
        <p:txBody>
          <a:bodyPr/>
          <a:lstStyle>
            <a:lvl1pPr algn="l">
              <a:defRPr b="0"/>
            </a:lvl1pPr>
          </a:lstStyle>
          <a:p>
            <a:fld id="{F923AC77-8158-4A8F-9D31-7B15E0E4DE1A}" type="slidenum">
              <a:rPr lang="de-DE" smtClean="0"/>
              <a:pPr/>
              <a:t>‹Nr.›</a:t>
            </a:fld>
            <a:endParaRPr lang="de-DE" dirty="0"/>
          </a:p>
        </p:txBody>
      </p:sp>
      <p:pic>
        <p:nvPicPr>
          <p:cNvPr id="8" name="Grafik 7" descr="Ein Bild, das Zeichnung, Uhr enthält.&#10;&#10;Automatisch generierte Beschreibung">
            <a:extLst>
              <a:ext uri="{FF2B5EF4-FFF2-40B4-BE49-F238E27FC236}">
                <a16:creationId xmlns:a16="http://schemas.microsoft.com/office/drawing/2014/main" id="{0CC86E1E-CC16-46E2-B4CF-0030919D72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9098" y="6257729"/>
            <a:ext cx="2169834" cy="478800"/>
          </a:xfrm>
          <a:prstGeom prst="rect">
            <a:avLst/>
          </a:prstGeom>
          <a:solidFill>
            <a:schemeClr val="bg1"/>
          </a:solidFill>
        </p:spPr>
      </p:pic>
    </p:spTree>
    <p:extLst>
      <p:ext uri="{BB962C8B-B14F-4D97-AF65-F5344CB8AC3E}">
        <p14:creationId xmlns:p14="http://schemas.microsoft.com/office/powerpoint/2010/main" val="690799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88C9CAB6-D705-42DB-9367-EF1F8AAB3762}"/>
              </a:ext>
            </a:extLst>
          </p:cNvPr>
          <p:cNvSpPr/>
          <p:nvPr userDrawn="1"/>
        </p:nvSpPr>
        <p:spPr>
          <a:xfrm rot="16200000">
            <a:off x="8163351" y="3331698"/>
            <a:ext cx="6858001" cy="194602"/>
          </a:xfrm>
          <a:prstGeom prst="rect">
            <a:avLst/>
          </a:prstGeom>
          <a:solidFill>
            <a:srgbClr val="3C4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D4141A20-93C7-DF44-B4CF-F1002D5C07FF}"/>
              </a:ext>
            </a:extLst>
          </p:cNvPr>
          <p:cNvSpPr/>
          <p:nvPr userDrawn="1"/>
        </p:nvSpPr>
        <p:spPr>
          <a:xfrm rot="16200000">
            <a:off x="8414525" y="3275128"/>
            <a:ext cx="6858001" cy="307745"/>
          </a:xfrm>
          <a:prstGeom prst="rect">
            <a:avLst/>
          </a:prstGeom>
          <a:solidFill>
            <a:srgbClr val="EC3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platzhalter 1">
            <a:extLst>
              <a:ext uri="{FF2B5EF4-FFF2-40B4-BE49-F238E27FC236}">
                <a16:creationId xmlns:a16="http://schemas.microsoft.com/office/drawing/2014/main" id="{DFF63622-AC74-9B41-8C23-24217BCD87F3}"/>
              </a:ext>
            </a:extLst>
          </p:cNvPr>
          <p:cNvSpPr>
            <a:spLocks noGrp="1"/>
          </p:cNvSpPr>
          <p:nvPr>
            <p:ph type="title"/>
          </p:nvPr>
        </p:nvSpPr>
        <p:spPr>
          <a:xfrm>
            <a:off x="532015" y="1266761"/>
            <a:ext cx="10876893" cy="501492"/>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9E8BAD69-92A8-314A-AFE3-5B2317ABE7D2}"/>
              </a:ext>
            </a:extLst>
          </p:cNvPr>
          <p:cNvSpPr>
            <a:spLocks noGrp="1"/>
          </p:cNvSpPr>
          <p:nvPr>
            <p:ph type="body" idx="1"/>
          </p:nvPr>
        </p:nvSpPr>
        <p:spPr>
          <a:xfrm>
            <a:off x="532015" y="1895302"/>
            <a:ext cx="10876893" cy="4106875"/>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3B539790-6403-A044-9F8F-20FDC7C13487}"/>
              </a:ext>
            </a:extLst>
          </p:cNvPr>
          <p:cNvSpPr>
            <a:spLocks noGrp="1"/>
          </p:cNvSpPr>
          <p:nvPr>
            <p:ph type="sldNum" sz="quarter" idx="4"/>
          </p:nvPr>
        </p:nvSpPr>
        <p:spPr>
          <a:xfrm>
            <a:off x="8665708" y="6129226"/>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F923AC77-8158-4A8F-9D31-7B15E0E4DE1A}" type="slidenum">
              <a:rPr lang="de-DE" smtClean="0"/>
              <a:pPr/>
              <a:t>‹Nr.›</a:t>
            </a:fld>
            <a:endParaRPr lang="de-DE" dirty="0"/>
          </a:p>
        </p:txBody>
      </p:sp>
      <p:sp>
        <p:nvSpPr>
          <p:cNvPr id="7" name="Rechteck 6">
            <a:extLst>
              <a:ext uri="{FF2B5EF4-FFF2-40B4-BE49-F238E27FC236}">
                <a16:creationId xmlns:a16="http://schemas.microsoft.com/office/drawing/2014/main" id="{2D3FAEF0-7173-46BA-AE3B-14996B6D263F}"/>
              </a:ext>
            </a:extLst>
          </p:cNvPr>
          <p:cNvSpPr/>
          <p:nvPr userDrawn="1"/>
        </p:nvSpPr>
        <p:spPr>
          <a:xfrm>
            <a:off x="11997398" y="0"/>
            <a:ext cx="194602" cy="600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90985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0.sv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jpg"/><Relationship Id="rId4" Type="http://schemas.openxmlformats.org/officeDocument/2006/relationships/image" Target="../media/image18.svg"/><Relationship Id="rId9"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18.sv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4000">
              <a:srgbClr val="D10505">
                <a:alpha val="7000"/>
              </a:srgbClr>
            </a:gs>
            <a:gs pos="0">
              <a:srgbClr val="FF0000">
                <a:alpha val="0"/>
              </a:srgbClr>
            </a:gs>
            <a:gs pos="0">
              <a:srgbClr val="D10505">
                <a:alpha val="0"/>
              </a:srgbClr>
            </a:gs>
            <a:gs pos="4000">
              <a:srgbClr val="D10505">
                <a:alpha val="0"/>
              </a:srgbClr>
            </a:gs>
          </a:gsLst>
          <a:path path="rect">
            <a:fillToRect l="100000" b="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2282FB-234A-4D26-B0A0-D97A6DF60FD4}"/>
              </a:ext>
            </a:extLst>
          </p:cNvPr>
          <p:cNvSpPr>
            <a:spLocks noGrp="1"/>
          </p:cNvSpPr>
          <p:nvPr>
            <p:ph type="ctrTitle"/>
          </p:nvPr>
        </p:nvSpPr>
        <p:spPr>
          <a:xfrm>
            <a:off x="341745" y="2121762"/>
            <a:ext cx="10800000" cy="1114087"/>
          </a:xfrm>
        </p:spPr>
        <p:txBody>
          <a:bodyPr>
            <a:normAutofit fontScale="90000"/>
          </a:bodyPr>
          <a:lstStyle/>
          <a:p>
            <a:r>
              <a:rPr lang="de-DE" sz="3600" dirty="0"/>
              <a:t>Modul</a:t>
            </a:r>
            <a:br>
              <a:rPr lang="de-DE" sz="3600" dirty="0"/>
            </a:br>
            <a:br>
              <a:rPr lang="de-DE" sz="3600" dirty="0"/>
            </a:br>
            <a:r>
              <a:rPr lang="de-DE" sz="3600" dirty="0"/>
              <a:t>Kooperation/Unterstützung</a:t>
            </a:r>
          </a:p>
        </p:txBody>
      </p:sp>
      <p:sp>
        <p:nvSpPr>
          <p:cNvPr id="5" name="Untertitel 4">
            <a:extLst>
              <a:ext uri="{FF2B5EF4-FFF2-40B4-BE49-F238E27FC236}">
                <a16:creationId xmlns:a16="http://schemas.microsoft.com/office/drawing/2014/main" id="{EEA6A9B5-0780-4828-BD19-79DB9CAE70B8}"/>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26986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9ADC65B1-C9A5-404C-BCD6-A5D8BE85BE7C}"/>
              </a:ext>
            </a:extLst>
          </p:cNvPr>
          <p:cNvSpPr>
            <a:spLocks noGrp="1"/>
          </p:cNvSpPr>
          <p:nvPr>
            <p:ph type="sldNum" sz="quarter" idx="12"/>
          </p:nvPr>
        </p:nvSpPr>
        <p:spPr/>
        <p:txBody>
          <a:bodyPr/>
          <a:lstStyle/>
          <a:p>
            <a:fld id="{F923AC77-8158-4A8F-9D31-7B15E0E4DE1A}" type="slidenum">
              <a:rPr lang="de-DE" smtClean="0"/>
              <a:pPr/>
              <a:t>10</a:t>
            </a:fld>
            <a:endParaRPr lang="de-DE" dirty="0"/>
          </a:p>
        </p:txBody>
      </p:sp>
      <p:sp>
        <p:nvSpPr>
          <p:cNvPr id="3" name="Inhaltsplatzhalter 2">
            <a:extLst>
              <a:ext uri="{FF2B5EF4-FFF2-40B4-BE49-F238E27FC236}">
                <a16:creationId xmlns:a16="http://schemas.microsoft.com/office/drawing/2014/main" id="{EE9871A1-289A-43E0-A02A-72E8D20FA674}"/>
              </a:ext>
            </a:extLst>
          </p:cNvPr>
          <p:cNvSpPr>
            <a:spLocks noGrp="1"/>
          </p:cNvSpPr>
          <p:nvPr>
            <p:ph idx="1"/>
          </p:nvPr>
        </p:nvSpPr>
        <p:spPr/>
        <p:txBody>
          <a:bodyPr>
            <a:normAutofit lnSpcReduction="10000"/>
          </a:bodyPr>
          <a:lstStyle/>
          <a:p>
            <a:r>
              <a:rPr lang="de-DE" dirty="0"/>
              <a:t>Ziel: Zusammenfassung der Lage und Überblick über die Gesamtsituation für das Team</a:t>
            </a:r>
          </a:p>
          <a:p>
            <a:r>
              <a:rPr lang="de-DE" dirty="0"/>
              <a:t>Truppführer:</a:t>
            </a:r>
          </a:p>
          <a:p>
            <a:pPr lvl="1"/>
            <a:r>
              <a:rPr lang="de-DE" dirty="0"/>
              <a:t>Hektisches, unstrukturiertes Arbeiten im Trupp</a:t>
            </a:r>
          </a:p>
          <a:p>
            <a:pPr lvl="1"/>
            <a:r>
              <a:rPr lang="de-DE" dirty="0"/>
              <a:t>Änderung der Einsatzlage</a:t>
            </a:r>
          </a:p>
          <a:p>
            <a:pPr lvl="1"/>
            <a:r>
              <a:rPr lang="de-DE" dirty="0"/>
              <a:t>Rückversicherung vor einer Entscheidung</a:t>
            </a:r>
          </a:p>
          <a:p>
            <a:pPr lvl="1">
              <a:buFont typeface="Wingdings" panose="05000000000000000000" pitchFamily="2" charset="2"/>
              <a:buChar char="Ø"/>
            </a:pPr>
            <a:r>
              <a:rPr lang="de-DE" dirty="0"/>
              <a:t>Der Truppführer kann selbstständig entscheiden, wann er die Strategie einsetzen will und muss dieses klar im Trupp und nach außen kommunizieren.</a:t>
            </a:r>
          </a:p>
          <a:p>
            <a:r>
              <a:rPr lang="de-DE" dirty="0"/>
              <a:t>Truppmann:</a:t>
            </a:r>
          </a:p>
          <a:p>
            <a:pPr lvl="1"/>
            <a:r>
              <a:rPr lang="de-DE" dirty="0"/>
              <a:t>Hektisches Verhalten der Führungskraft</a:t>
            </a:r>
          </a:p>
          <a:p>
            <a:pPr lvl="1"/>
            <a:r>
              <a:rPr lang="de-DE" dirty="0"/>
              <a:t>Eigener Stress</a:t>
            </a:r>
          </a:p>
          <a:p>
            <a:pPr lvl="1"/>
            <a:r>
              <a:rPr lang="de-DE" dirty="0"/>
              <a:t>Wichtige Anmerkungen zum Vorgehen</a:t>
            </a:r>
          </a:p>
          <a:p>
            <a:pPr lvl="1">
              <a:buFont typeface="Wingdings" panose="05000000000000000000" pitchFamily="2" charset="2"/>
              <a:buChar char="Ø"/>
            </a:pPr>
            <a:r>
              <a:rPr lang="de-DE" dirty="0"/>
              <a:t>Kein selbstständiges Einleiten der Strategie, sondern Vorschlag an den Truppführer. </a:t>
            </a:r>
          </a:p>
          <a:p>
            <a:pPr lvl="1"/>
            <a:endParaRPr lang="de-DE" dirty="0"/>
          </a:p>
        </p:txBody>
      </p:sp>
      <p:sp>
        <p:nvSpPr>
          <p:cNvPr id="4" name="Untertitel 3">
            <a:extLst>
              <a:ext uri="{FF2B5EF4-FFF2-40B4-BE49-F238E27FC236}">
                <a16:creationId xmlns:a16="http://schemas.microsoft.com/office/drawing/2014/main" id="{343730A8-CB0B-451B-A1BE-65CBDDB1570F}"/>
              </a:ext>
            </a:extLst>
          </p:cNvPr>
          <p:cNvSpPr>
            <a:spLocks noGrp="1"/>
          </p:cNvSpPr>
          <p:nvPr>
            <p:ph type="subTitle" idx="13"/>
          </p:nvPr>
        </p:nvSpPr>
        <p:spPr/>
        <p:txBody>
          <a:bodyPr>
            <a:normAutofit lnSpcReduction="10000"/>
          </a:bodyPr>
          <a:lstStyle/>
          <a:p>
            <a:r>
              <a:rPr lang="de-DE" dirty="0"/>
              <a:t>Einsatz der Strategie</a:t>
            </a:r>
          </a:p>
        </p:txBody>
      </p:sp>
      <p:pic>
        <p:nvPicPr>
          <p:cNvPr id="7" name="Grafik 6" descr="Gute Idee mit einfarbiger Füllung">
            <a:extLst>
              <a:ext uri="{FF2B5EF4-FFF2-40B4-BE49-F238E27FC236}">
                <a16:creationId xmlns:a16="http://schemas.microsoft.com/office/drawing/2014/main" id="{207883AB-BB74-4797-8E25-1813943305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50000" y="93600"/>
            <a:ext cx="914400" cy="914400"/>
          </a:xfrm>
          <a:prstGeom prst="rect">
            <a:avLst/>
          </a:prstGeom>
        </p:spPr>
      </p:pic>
    </p:spTree>
    <p:extLst>
      <p:ext uri="{BB962C8B-B14F-4D97-AF65-F5344CB8AC3E}">
        <p14:creationId xmlns:p14="http://schemas.microsoft.com/office/powerpoint/2010/main" val="3190262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BDFB59F-86D7-4BEC-A7E9-393FEE0D840F}"/>
              </a:ext>
            </a:extLst>
          </p:cNvPr>
          <p:cNvSpPr>
            <a:spLocks noGrp="1"/>
          </p:cNvSpPr>
          <p:nvPr>
            <p:ph type="sldNum" sz="quarter" idx="12"/>
          </p:nvPr>
        </p:nvSpPr>
        <p:spPr/>
        <p:txBody>
          <a:bodyPr/>
          <a:lstStyle/>
          <a:p>
            <a:fld id="{F923AC77-8158-4A8F-9D31-7B15E0E4DE1A}" type="slidenum">
              <a:rPr lang="de-DE" smtClean="0"/>
              <a:pPr/>
              <a:t>11</a:t>
            </a:fld>
            <a:endParaRPr lang="de-DE" dirty="0"/>
          </a:p>
        </p:txBody>
      </p:sp>
      <p:sp>
        <p:nvSpPr>
          <p:cNvPr id="3" name="Inhaltsplatzhalter 2">
            <a:extLst>
              <a:ext uri="{FF2B5EF4-FFF2-40B4-BE49-F238E27FC236}">
                <a16:creationId xmlns:a16="http://schemas.microsoft.com/office/drawing/2014/main" id="{E0B38B71-9718-4B31-82A1-5ECF1D7C7359}"/>
              </a:ext>
            </a:extLst>
          </p:cNvPr>
          <p:cNvSpPr>
            <a:spLocks noGrp="1"/>
          </p:cNvSpPr>
          <p:nvPr>
            <p:ph idx="1"/>
          </p:nvPr>
        </p:nvSpPr>
        <p:spPr/>
        <p:txBody>
          <a:bodyPr>
            <a:normAutofit/>
          </a:bodyPr>
          <a:lstStyle/>
          <a:p>
            <a:endParaRPr lang="de-DE" dirty="0"/>
          </a:p>
          <a:p>
            <a:r>
              <a:rPr lang="de-DE" dirty="0"/>
              <a:t>Durch langes Ausatmen (länger als Einatmen) kann der körperliche Stress reduziert werden – ca. 3 – 5 lange Atemzüge</a:t>
            </a:r>
          </a:p>
          <a:p>
            <a:r>
              <a:rPr lang="de-DE" dirty="0"/>
              <a:t>Box-Atmung: 4 Sekunden einatmen, 4 Sekunden Luft anhalten, 4 Sekunden ausatmen, 4 Sekunden Luft anhalten</a:t>
            </a:r>
          </a:p>
          <a:p>
            <a:r>
              <a:rPr lang="de-DE" dirty="0"/>
              <a:t>Dies kann dabei helfen, sich wieder besser konzentrieren zu können und den Einsatz strukturierter und besser bewältigen zu können</a:t>
            </a:r>
          </a:p>
          <a:p>
            <a:pPr marL="0" indent="0">
              <a:buNone/>
            </a:pPr>
            <a:endParaRPr lang="de-DE" dirty="0"/>
          </a:p>
          <a:p>
            <a:pPr marL="0" indent="0">
              <a:buNone/>
            </a:pPr>
            <a:r>
              <a:rPr lang="de-DE" dirty="0"/>
              <a:t>Einsatz der Strategie:</a:t>
            </a:r>
          </a:p>
          <a:p>
            <a:r>
              <a:rPr lang="de-DE" dirty="0"/>
              <a:t>Individueller Einsatz der Strategie möglich, wenn eigener Stress wahrgenommen wird</a:t>
            </a:r>
          </a:p>
          <a:p>
            <a:r>
              <a:rPr lang="de-DE" dirty="0"/>
              <a:t>Ggf. auch </a:t>
            </a:r>
            <a:r>
              <a:rPr lang="de-DE" dirty="0" err="1"/>
              <a:t>Truppmitglieder</a:t>
            </a:r>
            <a:r>
              <a:rPr lang="de-DE" dirty="0"/>
              <a:t> darauf hinweisen, wenn diese gestresst wirken</a:t>
            </a:r>
          </a:p>
          <a:p>
            <a:pPr marL="0" indent="0">
              <a:buNone/>
            </a:pPr>
            <a:endParaRPr lang="de-DE" dirty="0"/>
          </a:p>
        </p:txBody>
      </p:sp>
      <p:sp>
        <p:nvSpPr>
          <p:cNvPr id="4" name="Untertitel 3">
            <a:extLst>
              <a:ext uri="{FF2B5EF4-FFF2-40B4-BE49-F238E27FC236}">
                <a16:creationId xmlns:a16="http://schemas.microsoft.com/office/drawing/2014/main" id="{E36BF1EF-44FC-49D6-B845-9EC01F022993}"/>
              </a:ext>
            </a:extLst>
          </p:cNvPr>
          <p:cNvSpPr>
            <a:spLocks noGrp="1"/>
          </p:cNvSpPr>
          <p:nvPr>
            <p:ph type="subTitle" idx="13"/>
          </p:nvPr>
        </p:nvSpPr>
        <p:spPr/>
        <p:txBody>
          <a:bodyPr>
            <a:normAutofit lnSpcReduction="10000"/>
          </a:bodyPr>
          <a:lstStyle/>
          <a:p>
            <a:r>
              <a:rPr lang="de-DE" dirty="0"/>
              <a:t>Atemtechnik: Weniger Stress durch tiefes Atmen</a:t>
            </a:r>
          </a:p>
        </p:txBody>
      </p:sp>
      <p:pic>
        <p:nvPicPr>
          <p:cNvPr id="8" name="Grafik 7" descr="Künstliche Intelligenz mit einfarbiger Füllung">
            <a:extLst>
              <a:ext uri="{FF2B5EF4-FFF2-40B4-BE49-F238E27FC236}">
                <a16:creationId xmlns:a16="http://schemas.microsoft.com/office/drawing/2014/main" id="{A3C007C8-781E-4605-B010-AF5C19F5DF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50000" y="93600"/>
            <a:ext cx="914400" cy="914400"/>
          </a:xfrm>
          <a:prstGeom prst="rect">
            <a:avLst/>
          </a:prstGeom>
        </p:spPr>
      </p:pic>
    </p:spTree>
    <p:extLst>
      <p:ext uri="{BB962C8B-B14F-4D97-AF65-F5344CB8AC3E}">
        <p14:creationId xmlns:p14="http://schemas.microsoft.com/office/powerpoint/2010/main" val="2719066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5379BC3-3D55-427E-B827-891BD10258A1}"/>
              </a:ext>
            </a:extLst>
          </p:cNvPr>
          <p:cNvSpPr>
            <a:spLocks noGrp="1"/>
          </p:cNvSpPr>
          <p:nvPr>
            <p:ph type="sldNum" sz="quarter" idx="12"/>
          </p:nvPr>
        </p:nvSpPr>
        <p:spPr/>
        <p:txBody>
          <a:bodyPr/>
          <a:lstStyle/>
          <a:p>
            <a:fld id="{F923AC77-8158-4A8F-9D31-7B15E0E4DE1A}" type="slidenum">
              <a:rPr lang="de-DE" smtClean="0"/>
              <a:pPr/>
              <a:t>12</a:t>
            </a:fld>
            <a:endParaRPr lang="de-DE" dirty="0"/>
          </a:p>
        </p:txBody>
      </p:sp>
      <p:pic>
        <p:nvPicPr>
          <p:cNvPr id="4" name="Grafik 3" descr="Drama mit einfarbiger Füllung">
            <a:extLst>
              <a:ext uri="{FF2B5EF4-FFF2-40B4-BE49-F238E27FC236}">
                <a16:creationId xmlns:a16="http://schemas.microsoft.com/office/drawing/2014/main" id="{52409EC6-2A12-4FF0-8E5F-31254842D8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50000" y="93600"/>
            <a:ext cx="914400" cy="914400"/>
          </a:xfrm>
          <a:prstGeom prst="rect">
            <a:avLst/>
          </a:prstGeom>
        </p:spPr>
      </p:pic>
      <p:sp>
        <p:nvSpPr>
          <p:cNvPr id="6" name="Textfeld 5">
            <a:extLst>
              <a:ext uri="{FF2B5EF4-FFF2-40B4-BE49-F238E27FC236}">
                <a16:creationId xmlns:a16="http://schemas.microsoft.com/office/drawing/2014/main" id="{625CD33D-7BDF-43FD-8B34-63A5EF4DA1B3}"/>
              </a:ext>
            </a:extLst>
          </p:cNvPr>
          <p:cNvSpPr txBox="1"/>
          <p:nvPr/>
        </p:nvSpPr>
        <p:spPr>
          <a:xfrm>
            <a:off x="590400" y="964800"/>
            <a:ext cx="10764000" cy="1979966"/>
          </a:xfrm>
          <a:prstGeom prst="rect">
            <a:avLst/>
          </a:prstGeom>
          <a:noFill/>
        </p:spPr>
        <p:txBody>
          <a:bodyPr wrap="square">
            <a:spAutoFit/>
          </a:bodyPr>
          <a:lstStyle/>
          <a:p>
            <a:pPr>
              <a:lnSpc>
                <a:spcPct val="107000"/>
              </a:lnSpc>
              <a:spcAft>
                <a:spcPts val="800"/>
              </a:spcAft>
            </a:pPr>
            <a:endParaRPr lang="de-DE" sz="2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de-DE" sz="2200" dirty="0">
                <a:effectLst/>
                <a:latin typeface="Arial" panose="020B0604020202020204" pitchFamily="34" charset="0"/>
                <a:ea typeface="Calibri" panose="020F0502020204030204" pitchFamily="34" charset="0"/>
                <a:cs typeface="Arial" panose="020B0604020202020204" pitchFamily="34" charset="0"/>
              </a:rPr>
              <a:t>Lesen Sie Ihre Aufgabenbeschreibung und versuchen Sie sich in die Situation hineinzuversetzen. Führen Sie die Simulation durch und gehen dabei in den Austausch mit Ihrem Simulations-Partner. Versuchen Sie sich gegenseitig auf das Verhalten des jeweils anderen einzulassen.</a:t>
            </a:r>
          </a:p>
        </p:txBody>
      </p:sp>
      <p:sp>
        <p:nvSpPr>
          <p:cNvPr id="7" name="Untertitel 3">
            <a:extLst>
              <a:ext uri="{FF2B5EF4-FFF2-40B4-BE49-F238E27FC236}">
                <a16:creationId xmlns:a16="http://schemas.microsoft.com/office/drawing/2014/main" id="{34CE301F-5B1E-4973-9942-B388B8DF1022}"/>
              </a:ext>
            </a:extLst>
          </p:cNvPr>
          <p:cNvSpPr>
            <a:spLocks noGrp="1"/>
          </p:cNvSpPr>
          <p:nvPr>
            <p:ph type="subTitle" idx="13"/>
          </p:nvPr>
        </p:nvSpPr>
        <p:spPr>
          <a:xfrm>
            <a:off x="588528" y="271315"/>
            <a:ext cx="10763864" cy="477149"/>
          </a:xfrm>
        </p:spPr>
        <p:txBody>
          <a:bodyPr>
            <a:normAutofit lnSpcReduction="10000"/>
          </a:bodyPr>
          <a:lstStyle/>
          <a:p>
            <a:r>
              <a:rPr lang="de-DE" dirty="0"/>
              <a:t>Simulation</a:t>
            </a:r>
          </a:p>
        </p:txBody>
      </p:sp>
    </p:spTree>
    <p:extLst>
      <p:ext uri="{BB962C8B-B14F-4D97-AF65-F5344CB8AC3E}">
        <p14:creationId xmlns:p14="http://schemas.microsoft.com/office/powerpoint/2010/main" val="2164563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8329192-233A-4E78-9DAE-1911EBE988C7}"/>
              </a:ext>
            </a:extLst>
          </p:cNvPr>
          <p:cNvSpPr>
            <a:spLocks noGrp="1"/>
          </p:cNvSpPr>
          <p:nvPr>
            <p:ph type="sldNum" sz="quarter" idx="12"/>
          </p:nvPr>
        </p:nvSpPr>
        <p:spPr/>
        <p:txBody>
          <a:bodyPr/>
          <a:lstStyle/>
          <a:p>
            <a:fld id="{F923AC77-8158-4A8F-9D31-7B15E0E4DE1A}" type="slidenum">
              <a:rPr lang="de-DE" smtClean="0"/>
              <a:pPr/>
              <a:t>13</a:t>
            </a:fld>
            <a:endParaRPr lang="de-DE" dirty="0"/>
          </a:p>
        </p:txBody>
      </p:sp>
      <p:sp>
        <p:nvSpPr>
          <p:cNvPr id="3" name="Inhaltsplatzhalter 2">
            <a:extLst>
              <a:ext uri="{FF2B5EF4-FFF2-40B4-BE49-F238E27FC236}">
                <a16:creationId xmlns:a16="http://schemas.microsoft.com/office/drawing/2014/main" id="{D112916A-AF9B-476F-9D41-05E2321D8C24}"/>
              </a:ext>
            </a:extLst>
          </p:cNvPr>
          <p:cNvSpPr>
            <a:spLocks noGrp="1"/>
          </p:cNvSpPr>
          <p:nvPr>
            <p:ph idx="1"/>
          </p:nvPr>
        </p:nvSpPr>
        <p:spPr>
          <a:xfrm>
            <a:off x="588529" y="1659601"/>
            <a:ext cx="8718031" cy="4111280"/>
          </a:xfrm>
        </p:spPr>
        <p:txBody>
          <a:bodyPr/>
          <a:lstStyle/>
          <a:p>
            <a:endParaRPr lang="de-DE" dirty="0"/>
          </a:p>
          <a:p>
            <a:r>
              <a:rPr lang="de-DE" dirty="0"/>
              <a:t>Welche Unterschiede sind zwischen den Verhaltensweisen und den Reaktionen darauf aufgefallen?</a:t>
            </a:r>
          </a:p>
          <a:p>
            <a:endParaRPr lang="de-DE" dirty="0"/>
          </a:p>
          <a:p>
            <a:r>
              <a:rPr lang="de-DE" dirty="0"/>
              <a:t>Welche Verhaltensweisen haben zu positiven Reaktionen geführt?</a:t>
            </a:r>
          </a:p>
          <a:p>
            <a:endParaRPr lang="de-DE" dirty="0"/>
          </a:p>
          <a:p>
            <a:r>
              <a:rPr lang="de-DE" dirty="0"/>
              <a:t>Gibt es eigene Erfahrungen mit ähnlichen Situationen?</a:t>
            </a:r>
          </a:p>
          <a:p>
            <a:endParaRPr lang="de-DE" dirty="0"/>
          </a:p>
        </p:txBody>
      </p:sp>
      <p:sp>
        <p:nvSpPr>
          <p:cNvPr id="4" name="Untertitel 3">
            <a:extLst>
              <a:ext uri="{FF2B5EF4-FFF2-40B4-BE49-F238E27FC236}">
                <a16:creationId xmlns:a16="http://schemas.microsoft.com/office/drawing/2014/main" id="{0BD9FE69-4AB6-4482-88A9-5DB058692EDE}"/>
              </a:ext>
            </a:extLst>
          </p:cNvPr>
          <p:cNvSpPr>
            <a:spLocks noGrp="1"/>
          </p:cNvSpPr>
          <p:nvPr>
            <p:ph type="subTitle" idx="13"/>
          </p:nvPr>
        </p:nvSpPr>
        <p:spPr>
          <a:xfrm>
            <a:off x="334800" y="972000"/>
            <a:ext cx="10763864" cy="477149"/>
          </a:xfrm>
        </p:spPr>
        <p:txBody>
          <a:bodyPr vert="horz" lIns="91440" tIns="45720" rIns="91440" bIns="45720" rtlCol="0">
            <a:normAutofit lnSpcReduction="10000"/>
          </a:bodyPr>
          <a:lstStyle/>
          <a:p>
            <a:r>
              <a:rPr lang="de-DE" dirty="0"/>
              <a:t>Reflexion</a:t>
            </a:r>
          </a:p>
        </p:txBody>
      </p:sp>
      <p:pic>
        <p:nvPicPr>
          <p:cNvPr id="8" name="Grafik 7" descr="Künstliche Intelligenz mit einfarbiger Füllung">
            <a:extLst>
              <a:ext uri="{FF2B5EF4-FFF2-40B4-BE49-F238E27FC236}">
                <a16:creationId xmlns:a16="http://schemas.microsoft.com/office/drawing/2014/main" id="{42A3B8AB-82F2-4D67-B8F2-BEAEA35733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50000" y="93600"/>
            <a:ext cx="914400" cy="914400"/>
          </a:xfrm>
          <a:prstGeom prst="rect">
            <a:avLst/>
          </a:prstGeom>
        </p:spPr>
      </p:pic>
      <p:pic>
        <p:nvPicPr>
          <p:cNvPr id="7" name="Grafik 6">
            <a:extLst>
              <a:ext uri="{FF2B5EF4-FFF2-40B4-BE49-F238E27FC236}">
                <a16:creationId xmlns:a16="http://schemas.microsoft.com/office/drawing/2014/main" id="{CBA778E8-D923-4BCA-81AD-806058ABEBFF}"/>
              </a:ext>
            </a:extLst>
          </p:cNvPr>
          <p:cNvPicPr>
            <a:picLocks noChangeAspect="1"/>
          </p:cNvPicPr>
          <p:nvPr/>
        </p:nvPicPr>
        <p:blipFill rotWithShape="1">
          <a:blip r:embed="rId5">
            <a:extLst>
              <a:ext uri="{28A0092B-C50C-407E-A947-70E740481C1C}">
                <a14:useLocalDpi xmlns:a14="http://schemas.microsoft.com/office/drawing/2010/main" val="0"/>
              </a:ext>
            </a:extLst>
          </a:blip>
          <a:srcRect t="23314"/>
          <a:stretch/>
        </p:blipFill>
        <p:spPr>
          <a:xfrm>
            <a:off x="8142906" y="3837716"/>
            <a:ext cx="2955758" cy="2266658"/>
          </a:xfrm>
          <a:prstGeom prst="rect">
            <a:avLst/>
          </a:prstGeom>
        </p:spPr>
      </p:pic>
    </p:spTree>
    <p:extLst>
      <p:ext uri="{BB962C8B-B14F-4D97-AF65-F5344CB8AC3E}">
        <p14:creationId xmlns:p14="http://schemas.microsoft.com/office/powerpoint/2010/main" val="2295492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8329192-233A-4E78-9DAE-1911EBE988C7}"/>
              </a:ext>
            </a:extLst>
          </p:cNvPr>
          <p:cNvSpPr>
            <a:spLocks noGrp="1"/>
          </p:cNvSpPr>
          <p:nvPr>
            <p:ph type="sldNum" sz="quarter" idx="12"/>
          </p:nvPr>
        </p:nvSpPr>
        <p:spPr/>
        <p:txBody>
          <a:bodyPr/>
          <a:lstStyle/>
          <a:p>
            <a:fld id="{F923AC77-8158-4A8F-9D31-7B15E0E4DE1A}" type="slidenum">
              <a:rPr lang="de-DE" smtClean="0"/>
              <a:pPr/>
              <a:t>14</a:t>
            </a:fld>
            <a:endParaRPr lang="de-DE" dirty="0"/>
          </a:p>
        </p:txBody>
      </p:sp>
      <p:sp>
        <p:nvSpPr>
          <p:cNvPr id="3" name="Inhaltsplatzhalter 2">
            <a:extLst>
              <a:ext uri="{FF2B5EF4-FFF2-40B4-BE49-F238E27FC236}">
                <a16:creationId xmlns:a16="http://schemas.microsoft.com/office/drawing/2014/main" id="{D112916A-AF9B-476F-9D41-05E2321D8C24}"/>
              </a:ext>
            </a:extLst>
          </p:cNvPr>
          <p:cNvSpPr>
            <a:spLocks noGrp="1"/>
          </p:cNvSpPr>
          <p:nvPr>
            <p:ph idx="1"/>
          </p:nvPr>
        </p:nvSpPr>
        <p:spPr>
          <a:xfrm>
            <a:off x="588528" y="1659601"/>
            <a:ext cx="10763865" cy="4111280"/>
          </a:xfrm>
        </p:spPr>
        <p:txBody>
          <a:bodyPr/>
          <a:lstStyle/>
          <a:p>
            <a:r>
              <a:rPr lang="de-DE" dirty="0"/>
              <a:t>Bitte notieren Sie in Ihrem Merkheft, welche 3 Punkte Sie in diesem Modul besonders wichtig fanden und warum.</a:t>
            </a:r>
          </a:p>
          <a:p>
            <a:r>
              <a:rPr lang="de-DE"/>
              <a:t>Was möchten Sie in Ihrer nächsten Einsatzübung umsetzen?</a:t>
            </a:r>
            <a:endParaRPr lang="de-DE" dirty="0"/>
          </a:p>
        </p:txBody>
      </p:sp>
      <p:sp>
        <p:nvSpPr>
          <p:cNvPr id="4" name="Untertitel 3">
            <a:extLst>
              <a:ext uri="{FF2B5EF4-FFF2-40B4-BE49-F238E27FC236}">
                <a16:creationId xmlns:a16="http://schemas.microsoft.com/office/drawing/2014/main" id="{0BD9FE69-4AB6-4482-88A9-5DB058692EDE}"/>
              </a:ext>
            </a:extLst>
          </p:cNvPr>
          <p:cNvSpPr>
            <a:spLocks noGrp="1"/>
          </p:cNvSpPr>
          <p:nvPr>
            <p:ph type="subTitle" idx="13"/>
          </p:nvPr>
        </p:nvSpPr>
        <p:spPr>
          <a:xfrm>
            <a:off x="334800" y="972000"/>
            <a:ext cx="10763864" cy="477149"/>
          </a:xfrm>
        </p:spPr>
        <p:txBody>
          <a:bodyPr vert="horz" lIns="91440" tIns="45720" rIns="91440" bIns="45720" rtlCol="0">
            <a:normAutofit lnSpcReduction="10000"/>
          </a:bodyPr>
          <a:lstStyle/>
          <a:p>
            <a:r>
              <a:rPr lang="de-DE" dirty="0"/>
              <a:t>Abschluss</a:t>
            </a:r>
          </a:p>
        </p:txBody>
      </p:sp>
      <p:pic>
        <p:nvPicPr>
          <p:cNvPr id="6" name="Grafik 5" descr="Unterschrift mit einfarbiger Füllung">
            <a:extLst>
              <a:ext uri="{FF2B5EF4-FFF2-40B4-BE49-F238E27FC236}">
                <a16:creationId xmlns:a16="http://schemas.microsoft.com/office/drawing/2014/main" id="{8DC292A4-730E-4229-8D79-4B8883B301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50000" y="93600"/>
            <a:ext cx="914400" cy="914400"/>
          </a:xfrm>
          <a:prstGeom prst="rect">
            <a:avLst/>
          </a:prstGeom>
        </p:spPr>
      </p:pic>
    </p:spTree>
    <p:extLst>
      <p:ext uri="{BB962C8B-B14F-4D97-AF65-F5344CB8AC3E}">
        <p14:creationId xmlns:p14="http://schemas.microsoft.com/office/powerpoint/2010/main" val="1007461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5D042A8-74D2-406D-BB34-7CBAD4A273B7}"/>
              </a:ext>
            </a:extLst>
          </p:cNvPr>
          <p:cNvSpPr>
            <a:spLocks noGrp="1"/>
          </p:cNvSpPr>
          <p:nvPr>
            <p:ph type="sldNum" sz="quarter" idx="12"/>
          </p:nvPr>
        </p:nvSpPr>
        <p:spPr/>
        <p:txBody>
          <a:bodyPr/>
          <a:lstStyle/>
          <a:p>
            <a:fld id="{F923AC77-8158-4A8F-9D31-7B15E0E4DE1A}" type="slidenum">
              <a:rPr lang="de-DE" smtClean="0"/>
              <a:pPr/>
              <a:t>2</a:t>
            </a:fld>
            <a:endParaRPr lang="de-DE" dirty="0"/>
          </a:p>
        </p:txBody>
      </p:sp>
      <p:sp>
        <p:nvSpPr>
          <p:cNvPr id="3" name="Inhaltsplatzhalter 2">
            <a:extLst>
              <a:ext uri="{FF2B5EF4-FFF2-40B4-BE49-F238E27FC236}">
                <a16:creationId xmlns:a16="http://schemas.microsoft.com/office/drawing/2014/main" id="{D2B533DE-09DC-4055-B4A0-38C4A5D5ACF8}"/>
              </a:ext>
            </a:extLst>
          </p:cNvPr>
          <p:cNvSpPr>
            <a:spLocks noGrp="1"/>
          </p:cNvSpPr>
          <p:nvPr>
            <p:ph idx="1"/>
          </p:nvPr>
        </p:nvSpPr>
        <p:spPr/>
        <p:txBody>
          <a:bodyPr/>
          <a:lstStyle/>
          <a:p>
            <a:endParaRPr lang="de-DE" dirty="0"/>
          </a:p>
          <a:p>
            <a:pPr marL="0" indent="0">
              <a:buNone/>
            </a:pPr>
            <a:r>
              <a:rPr lang="de-DE" dirty="0"/>
              <a:t>„wenn einer im Trupp sehr </a:t>
            </a:r>
            <a:r>
              <a:rPr lang="de-DE" b="1" dirty="0"/>
              <a:t>hektisch</a:t>
            </a:r>
            <a:r>
              <a:rPr lang="de-DE" dirty="0"/>
              <a:t> ist“</a:t>
            </a:r>
          </a:p>
          <a:p>
            <a:pPr marL="0" indent="0">
              <a:buNone/>
            </a:pPr>
            <a:endParaRPr lang="de-DE" dirty="0"/>
          </a:p>
          <a:p>
            <a:pPr marL="0" indent="0">
              <a:buNone/>
            </a:pPr>
            <a:r>
              <a:rPr lang="de-DE" dirty="0"/>
              <a:t>„wenn ich merke, dass die Leute </a:t>
            </a:r>
            <a:r>
              <a:rPr lang="de-DE" b="1" dirty="0"/>
              <a:t>nicht zuhören</a:t>
            </a:r>
            <a:r>
              <a:rPr lang="de-DE" dirty="0"/>
              <a:t>, </a:t>
            </a:r>
            <a:r>
              <a:rPr lang="de-DE" b="1" dirty="0"/>
              <a:t>nicht diszipliniert sind</a:t>
            </a:r>
            <a:r>
              <a:rPr lang="de-DE" dirty="0"/>
              <a:t>, Dinge nicht ernst nehmen“</a:t>
            </a:r>
          </a:p>
          <a:p>
            <a:pPr marL="0" indent="0">
              <a:buNone/>
            </a:pPr>
            <a:endParaRPr lang="de-DE" dirty="0"/>
          </a:p>
          <a:p>
            <a:pPr marL="0" indent="0">
              <a:buNone/>
            </a:pPr>
            <a:r>
              <a:rPr lang="de-DE" dirty="0"/>
              <a:t>„wenn nicht mitgedacht wird und selbst kleinere Dinge nicht in Eigeninitiative erledigt werden, sondern </a:t>
            </a:r>
            <a:r>
              <a:rPr lang="de-DE" b="1" dirty="0"/>
              <a:t>auf jeden Schritt hingewiesen werden</a:t>
            </a:r>
            <a:r>
              <a:rPr lang="de-DE" dirty="0"/>
              <a:t> muss“</a:t>
            </a:r>
          </a:p>
          <a:p>
            <a:pPr marL="0" indent="0">
              <a:buNone/>
            </a:pPr>
            <a:endParaRPr lang="de-DE" dirty="0"/>
          </a:p>
          <a:p>
            <a:pPr marL="0" indent="0">
              <a:buNone/>
            </a:pPr>
            <a:r>
              <a:rPr lang="de-DE" dirty="0"/>
              <a:t>„eigentlich waren genug Leute da, die Aufgaben hätten erledigen können, aber es wurde </a:t>
            </a:r>
            <a:r>
              <a:rPr lang="de-DE" b="1" dirty="0"/>
              <a:t>nicht koordiniert</a:t>
            </a:r>
            <a:r>
              <a:rPr lang="de-DE" dirty="0"/>
              <a:t>“</a:t>
            </a:r>
          </a:p>
          <a:p>
            <a:pPr marL="0" indent="0">
              <a:buNone/>
            </a:pPr>
            <a:endParaRPr lang="de-DE" dirty="0"/>
          </a:p>
        </p:txBody>
      </p:sp>
      <p:sp>
        <p:nvSpPr>
          <p:cNvPr id="4" name="Untertitel 3">
            <a:extLst>
              <a:ext uri="{FF2B5EF4-FFF2-40B4-BE49-F238E27FC236}">
                <a16:creationId xmlns:a16="http://schemas.microsoft.com/office/drawing/2014/main" id="{D7276809-CDE9-4CC1-A6FF-F1DEDBA29055}"/>
              </a:ext>
            </a:extLst>
          </p:cNvPr>
          <p:cNvSpPr>
            <a:spLocks noGrp="1"/>
          </p:cNvSpPr>
          <p:nvPr>
            <p:ph type="subTitle" idx="13"/>
          </p:nvPr>
        </p:nvSpPr>
        <p:spPr/>
        <p:txBody>
          <a:bodyPr>
            <a:normAutofit lnSpcReduction="10000"/>
          </a:bodyPr>
          <a:lstStyle/>
          <a:p>
            <a:r>
              <a:rPr lang="de-DE" dirty="0"/>
              <a:t>Was stresst erfahrene Einsatzkräfte?</a:t>
            </a:r>
          </a:p>
          <a:p>
            <a:endParaRPr lang="de-DE" dirty="0"/>
          </a:p>
        </p:txBody>
      </p:sp>
      <p:pic>
        <p:nvPicPr>
          <p:cNvPr id="6" name="Grafik 5" descr="Hochspannung mit einfarbiger Füllung">
            <a:extLst>
              <a:ext uri="{FF2B5EF4-FFF2-40B4-BE49-F238E27FC236}">
                <a16:creationId xmlns:a16="http://schemas.microsoft.com/office/drawing/2014/main" id="{5AC3DAF1-59E1-47FF-A3A4-350F845695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50243" y="93329"/>
            <a:ext cx="914400" cy="914400"/>
          </a:xfrm>
          <a:prstGeom prst="rect">
            <a:avLst/>
          </a:prstGeom>
        </p:spPr>
      </p:pic>
    </p:spTree>
    <p:extLst>
      <p:ext uri="{BB962C8B-B14F-4D97-AF65-F5344CB8AC3E}">
        <p14:creationId xmlns:p14="http://schemas.microsoft.com/office/powerpoint/2010/main" val="3340970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A49AF6-7D1D-4CBF-86C8-C1EEAE419948}"/>
              </a:ext>
            </a:extLst>
          </p:cNvPr>
          <p:cNvSpPr>
            <a:spLocks noGrp="1"/>
          </p:cNvSpPr>
          <p:nvPr>
            <p:ph type="title"/>
          </p:nvPr>
        </p:nvSpPr>
        <p:spPr>
          <a:xfrm>
            <a:off x="336330" y="972000"/>
            <a:ext cx="10800000" cy="478800"/>
          </a:xfrm>
        </p:spPr>
        <p:txBody>
          <a:bodyPr>
            <a:noAutofit/>
          </a:bodyPr>
          <a:lstStyle/>
          <a:p>
            <a:r>
              <a:rPr lang="de-DE" dirty="0"/>
              <a:t>Ausblick in das Modul</a:t>
            </a:r>
          </a:p>
        </p:txBody>
      </p:sp>
      <p:sp>
        <p:nvSpPr>
          <p:cNvPr id="5" name="Foliennummernplatzhalter 4">
            <a:extLst>
              <a:ext uri="{FF2B5EF4-FFF2-40B4-BE49-F238E27FC236}">
                <a16:creationId xmlns:a16="http://schemas.microsoft.com/office/drawing/2014/main" id="{6021D9A4-B598-4E71-A8AE-C1DEBF012CCE}"/>
              </a:ext>
            </a:extLst>
          </p:cNvPr>
          <p:cNvSpPr>
            <a:spLocks noGrp="1"/>
          </p:cNvSpPr>
          <p:nvPr>
            <p:ph type="sldNum" sz="quarter" idx="12"/>
          </p:nvPr>
        </p:nvSpPr>
        <p:spPr/>
        <p:txBody>
          <a:bodyPr/>
          <a:lstStyle/>
          <a:p>
            <a:fld id="{F923AC77-8158-4A8F-9D31-7B15E0E4DE1A}" type="slidenum">
              <a:rPr lang="de-DE" smtClean="0"/>
              <a:pPr/>
              <a:t>3</a:t>
            </a:fld>
            <a:endParaRPr lang="de-DE" dirty="0"/>
          </a:p>
        </p:txBody>
      </p:sp>
      <p:sp>
        <p:nvSpPr>
          <p:cNvPr id="6" name="Inhaltsplatzhalter 2">
            <a:extLst>
              <a:ext uri="{FF2B5EF4-FFF2-40B4-BE49-F238E27FC236}">
                <a16:creationId xmlns:a16="http://schemas.microsoft.com/office/drawing/2014/main" id="{F53C5705-BF5D-4B05-B4FB-8BFFA346A8FC}"/>
              </a:ext>
            </a:extLst>
          </p:cNvPr>
          <p:cNvSpPr txBox="1">
            <a:spLocks/>
          </p:cNvSpPr>
          <p:nvPr/>
        </p:nvSpPr>
        <p:spPr>
          <a:xfrm>
            <a:off x="590400" y="1659600"/>
            <a:ext cx="10763865" cy="30878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dirty="0"/>
              <a:t>Was erwartet Sie heute?</a:t>
            </a:r>
          </a:p>
          <a:p>
            <a:pPr marL="0" indent="0">
              <a:buNone/>
            </a:pPr>
            <a:endParaRPr lang="de-DE" dirty="0"/>
          </a:p>
          <a:p>
            <a:r>
              <a:rPr lang="de-DE" dirty="0"/>
              <a:t>Lernziele</a:t>
            </a:r>
          </a:p>
          <a:p>
            <a:r>
              <a:rPr lang="de-DE" dirty="0"/>
              <a:t>Diskussion über eigene Erfahrungen</a:t>
            </a:r>
          </a:p>
          <a:p>
            <a:r>
              <a:rPr lang="de-DE" dirty="0"/>
              <a:t>Fallbeispiele</a:t>
            </a:r>
          </a:p>
          <a:p>
            <a:r>
              <a:rPr lang="de-DE" dirty="0"/>
              <a:t>Theoretischer Input</a:t>
            </a:r>
          </a:p>
          <a:p>
            <a:r>
              <a:rPr lang="de-DE" dirty="0"/>
              <a:t>Simulation</a:t>
            </a:r>
          </a:p>
          <a:p>
            <a:pPr marL="0" indent="0">
              <a:buFont typeface="Arial" panose="020B0604020202020204" pitchFamily="34" charset="0"/>
              <a:buNone/>
            </a:pPr>
            <a:endParaRPr lang="de-DE" dirty="0"/>
          </a:p>
        </p:txBody>
      </p:sp>
      <p:pic>
        <p:nvPicPr>
          <p:cNvPr id="8" name="Grafik 7">
            <a:extLst>
              <a:ext uri="{FF2B5EF4-FFF2-40B4-BE49-F238E27FC236}">
                <a16:creationId xmlns:a16="http://schemas.microsoft.com/office/drawing/2014/main" id="{39442B0D-A3E3-49BB-A195-CE7AB80B3C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7548" y="262800"/>
            <a:ext cx="759304" cy="576000"/>
          </a:xfrm>
          <a:prstGeom prst="rect">
            <a:avLst/>
          </a:prstGeom>
        </p:spPr>
      </p:pic>
    </p:spTree>
    <p:extLst>
      <p:ext uri="{BB962C8B-B14F-4D97-AF65-F5344CB8AC3E}">
        <p14:creationId xmlns:p14="http://schemas.microsoft.com/office/powerpoint/2010/main" val="1105119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F505382-2CE3-4E64-B148-CC99F2354D05}"/>
              </a:ext>
            </a:extLst>
          </p:cNvPr>
          <p:cNvSpPr>
            <a:spLocks noGrp="1"/>
          </p:cNvSpPr>
          <p:nvPr>
            <p:ph type="sldNum" sz="quarter" idx="12"/>
          </p:nvPr>
        </p:nvSpPr>
        <p:spPr/>
        <p:txBody>
          <a:bodyPr/>
          <a:lstStyle/>
          <a:p>
            <a:fld id="{F923AC77-8158-4A8F-9D31-7B15E0E4DE1A}" type="slidenum">
              <a:rPr lang="de-DE" smtClean="0"/>
              <a:pPr/>
              <a:t>4</a:t>
            </a:fld>
            <a:endParaRPr lang="de-DE" dirty="0"/>
          </a:p>
        </p:txBody>
      </p:sp>
      <p:sp>
        <p:nvSpPr>
          <p:cNvPr id="4" name="Untertitel 3">
            <a:extLst>
              <a:ext uri="{FF2B5EF4-FFF2-40B4-BE49-F238E27FC236}">
                <a16:creationId xmlns:a16="http://schemas.microsoft.com/office/drawing/2014/main" id="{637121E5-487B-4AF6-BD87-DFCC461C6968}"/>
              </a:ext>
            </a:extLst>
          </p:cNvPr>
          <p:cNvSpPr>
            <a:spLocks noGrp="1"/>
          </p:cNvSpPr>
          <p:nvPr>
            <p:ph type="subTitle" idx="13"/>
          </p:nvPr>
        </p:nvSpPr>
        <p:spPr/>
        <p:txBody>
          <a:bodyPr>
            <a:normAutofit lnSpcReduction="10000"/>
          </a:bodyPr>
          <a:lstStyle/>
          <a:p>
            <a:r>
              <a:rPr lang="de-DE" dirty="0"/>
              <a:t>Erinnern Sie sich noch?</a:t>
            </a:r>
          </a:p>
        </p:txBody>
      </p:sp>
      <p:sp>
        <p:nvSpPr>
          <p:cNvPr id="9" name="Rechteck 8">
            <a:extLst>
              <a:ext uri="{FF2B5EF4-FFF2-40B4-BE49-F238E27FC236}">
                <a16:creationId xmlns:a16="http://schemas.microsoft.com/office/drawing/2014/main" id="{D21F1863-5B4F-45AE-A173-DB16E3359C2C}"/>
              </a:ext>
            </a:extLst>
          </p:cNvPr>
          <p:cNvSpPr/>
          <p:nvPr/>
        </p:nvSpPr>
        <p:spPr>
          <a:xfrm>
            <a:off x="1398000" y="2651993"/>
            <a:ext cx="4320000" cy="8775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DE"/>
          </a:p>
        </p:txBody>
      </p:sp>
      <p:grpSp>
        <p:nvGrpSpPr>
          <p:cNvPr id="6" name="Gruppieren 5">
            <a:extLst>
              <a:ext uri="{FF2B5EF4-FFF2-40B4-BE49-F238E27FC236}">
                <a16:creationId xmlns:a16="http://schemas.microsoft.com/office/drawing/2014/main" id="{E0633247-CEE4-4CA3-9A8D-F8CD69D2EFE6}"/>
              </a:ext>
            </a:extLst>
          </p:cNvPr>
          <p:cNvGrpSpPr/>
          <p:nvPr/>
        </p:nvGrpSpPr>
        <p:grpSpPr>
          <a:xfrm>
            <a:off x="3783808" y="3028124"/>
            <a:ext cx="4356000" cy="1603138"/>
            <a:chOff x="5759932" y="3163937"/>
            <a:chExt cx="4356000" cy="1603138"/>
          </a:xfrm>
        </p:grpSpPr>
        <p:sp>
          <p:nvSpPr>
            <p:cNvPr id="7" name="Rechteck 6">
              <a:extLst>
                <a:ext uri="{FF2B5EF4-FFF2-40B4-BE49-F238E27FC236}">
                  <a16:creationId xmlns:a16="http://schemas.microsoft.com/office/drawing/2014/main" id="{3F0EB238-B33C-486E-8A18-C450AF26494B}"/>
                </a:ext>
              </a:extLst>
            </p:cNvPr>
            <p:cNvSpPr/>
            <p:nvPr/>
          </p:nvSpPr>
          <p:spPr>
            <a:xfrm>
              <a:off x="5759932" y="3163937"/>
              <a:ext cx="4320000" cy="8775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DE"/>
            </a:p>
          </p:txBody>
        </p:sp>
        <p:sp>
          <p:nvSpPr>
            <p:cNvPr id="8" name="Textfeld 7">
              <a:extLst>
                <a:ext uri="{FF2B5EF4-FFF2-40B4-BE49-F238E27FC236}">
                  <a16:creationId xmlns:a16="http://schemas.microsoft.com/office/drawing/2014/main" id="{01A52C9B-0F87-4E24-93AE-CB4AC6D63C39}"/>
                </a:ext>
              </a:extLst>
            </p:cNvPr>
            <p:cNvSpPr txBox="1"/>
            <p:nvPr/>
          </p:nvSpPr>
          <p:spPr>
            <a:xfrm>
              <a:off x="5759932" y="3889575"/>
              <a:ext cx="4356000" cy="8775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889000">
                <a:spcBef>
                  <a:spcPct val="0"/>
                </a:spcBef>
                <a:spcAft>
                  <a:spcPct val="35000"/>
                </a:spcAft>
              </a:pPr>
              <a:r>
                <a:rPr lang="de-DE" sz="2000" b="1" dirty="0">
                  <a:latin typeface="Arial" panose="020B0604020202020204" pitchFamily="34" charset="0"/>
                  <a:cs typeface="Arial" panose="020B0604020202020204" pitchFamily="34" charset="0"/>
                </a:rPr>
                <a:t>Welche Situationen aus einem Einsatz/ einer Einsatzübung hängen mit Kooperation und Unterstützung </a:t>
              </a:r>
              <a:r>
                <a:rPr lang="de-DE" sz="2000" b="1" kern="1200" dirty="0">
                  <a:latin typeface="Arial" panose="020B0604020202020204" pitchFamily="34" charset="0"/>
                  <a:cs typeface="Arial" panose="020B0604020202020204" pitchFamily="34" charset="0"/>
                </a:rPr>
                <a:t>zusammen?</a:t>
              </a:r>
              <a:endParaRPr lang="en-US" sz="2000" b="1" kern="1200" dirty="0">
                <a:latin typeface="Arial" panose="020B0604020202020204" pitchFamily="34" charset="0"/>
                <a:cs typeface="Arial" panose="020B0604020202020204" pitchFamily="34" charset="0"/>
              </a:endParaRPr>
            </a:p>
          </p:txBody>
        </p:sp>
      </p:grpSp>
      <p:pic>
        <p:nvPicPr>
          <p:cNvPr id="12" name="Grafik 11" descr="Feuerwehrmann mit einfarbiger Füllung">
            <a:extLst>
              <a:ext uri="{FF2B5EF4-FFF2-40B4-BE49-F238E27FC236}">
                <a16:creationId xmlns:a16="http://schemas.microsoft.com/office/drawing/2014/main" id="{FBF981FB-6FF4-4375-8BE0-88A28E0E6D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9205" y="2035241"/>
            <a:ext cx="1529206" cy="1529206"/>
          </a:xfrm>
          <a:prstGeom prst="rect">
            <a:avLst/>
          </a:prstGeom>
        </p:spPr>
      </p:pic>
      <p:pic>
        <p:nvPicPr>
          <p:cNvPr id="15" name="Grafik 14" descr="Uhr mit einfarbiger Füllung">
            <a:extLst>
              <a:ext uri="{FF2B5EF4-FFF2-40B4-BE49-F238E27FC236}">
                <a16:creationId xmlns:a16="http://schemas.microsoft.com/office/drawing/2014/main" id="{4419B7D3-21D4-42CC-8AD8-70DA30A6B9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50000" y="93600"/>
            <a:ext cx="914400" cy="914400"/>
          </a:xfrm>
          <a:prstGeom prst="rect">
            <a:avLst/>
          </a:prstGeom>
        </p:spPr>
      </p:pic>
    </p:spTree>
    <p:extLst>
      <p:ext uri="{BB962C8B-B14F-4D97-AF65-F5344CB8AC3E}">
        <p14:creationId xmlns:p14="http://schemas.microsoft.com/office/powerpoint/2010/main" val="3630788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3143CCF-6E6F-4CD4-BA99-D73766465457}"/>
              </a:ext>
            </a:extLst>
          </p:cNvPr>
          <p:cNvSpPr>
            <a:spLocks noGrp="1"/>
          </p:cNvSpPr>
          <p:nvPr>
            <p:ph type="sldNum" sz="quarter" idx="12"/>
          </p:nvPr>
        </p:nvSpPr>
        <p:spPr/>
        <p:txBody>
          <a:bodyPr/>
          <a:lstStyle/>
          <a:p>
            <a:fld id="{F923AC77-8158-4A8F-9D31-7B15E0E4DE1A}" type="slidenum">
              <a:rPr lang="de-DE" smtClean="0"/>
              <a:pPr/>
              <a:t>5</a:t>
            </a:fld>
            <a:endParaRPr lang="de-DE" dirty="0"/>
          </a:p>
        </p:txBody>
      </p:sp>
      <p:sp>
        <p:nvSpPr>
          <p:cNvPr id="3" name="Inhaltsplatzhalter 2">
            <a:extLst>
              <a:ext uri="{FF2B5EF4-FFF2-40B4-BE49-F238E27FC236}">
                <a16:creationId xmlns:a16="http://schemas.microsoft.com/office/drawing/2014/main" id="{23F272AD-BA0C-4C3C-BDAB-2BC2010A5DDC}"/>
              </a:ext>
            </a:extLst>
          </p:cNvPr>
          <p:cNvSpPr>
            <a:spLocks noGrp="1"/>
          </p:cNvSpPr>
          <p:nvPr>
            <p:ph idx="1"/>
          </p:nvPr>
        </p:nvSpPr>
        <p:spPr>
          <a:xfrm>
            <a:off x="588528" y="1659600"/>
            <a:ext cx="10763865" cy="4226400"/>
          </a:xfrm>
        </p:spPr>
        <p:txBody>
          <a:bodyPr>
            <a:normAutofit/>
          </a:bodyPr>
          <a:lstStyle/>
          <a:p>
            <a:pPr marL="0" indent="0">
              <a:buNone/>
            </a:pPr>
            <a:r>
              <a:rPr lang="de-DE" dirty="0"/>
              <a:t>Am Ende des Moduls…</a:t>
            </a:r>
          </a:p>
          <a:p>
            <a:pPr marL="0" indent="0">
              <a:buNone/>
            </a:pPr>
            <a:endParaRPr lang="de-DE" dirty="0"/>
          </a:p>
          <a:p>
            <a:r>
              <a:rPr lang="de-DE" dirty="0"/>
              <a:t>…ist Ihnen bewusst, dass es für kooperatives Verhalten wichtig ist, </a:t>
            </a:r>
            <a:r>
              <a:rPr lang="de-DE" b="1" dirty="0"/>
              <a:t>Aufgaben sinnvoll zu verteilen</a:t>
            </a:r>
            <a:r>
              <a:rPr lang="de-DE" dirty="0"/>
              <a:t> und </a:t>
            </a:r>
            <a:r>
              <a:rPr lang="de-DE" b="1" dirty="0"/>
              <a:t>aufeinander zu achten</a:t>
            </a:r>
            <a:r>
              <a:rPr lang="de-DE" dirty="0"/>
              <a:t>.</a:t>
            </a:r>
          </a:p>
          <a:p>
            <a:endParaRPr lang="de-DE" dirty="0"/>
          </a:p>
          <a:p>
            <a:r>
              <a:rPr lang="de-DE" dirty="0"/>
              <a:t>…können Sie anhand von </a:t>
            </a:r>
            <a:r>
              <a:rPr lang="de-DE" b="1" dirty="0"/>
              <a:t>Stressanzeichen</a:t>
            </a:r>
            <a:r>
              <a:rPr lang="de-DE" dirty="0"/>
              <a:t> bei anderen erkennen, wann Unterstützung notwendig ist.</a:t>
            </a:r>
          </a:p>
          <a:p>
            <a:endParaRPr lang="de-DE" dirty="0"/>
          </a:p>
          <a:p>
            <a:r>
              <a:rPr lang="de-DE" dirty="0"/>
              <a:t>…können Sie </a:t>
            </a:r>
            <a:r>
              <a:rPr lang="de-DE" b="1" dirty="0"/>
              <a:t>Strategien zur Stressreduktion </a:t>
            </a:r>
            <a:r>
              <a:rPr lang="de-DE" dirty="0"/>
              <a:t>bei sich und anderen anwenden, um eine </a:t>
            </a:r>
            <a:r>
              <a:rPr lang="de-DE" b="1" dirty="0"/>
              <a:t>effektive Zusammenarbeit </a:t>
            </a:r>
            <a:r>
              <a:rPr lang="de-DE" dirty="0"/>
              <a:t>aufrechtzuerhalten.</a:t>
            </a:r>
          </a:p>
        </p:txBody>
      </p:sp>
      <p:sp>
        <p:nvSpPr>
          <p:cNvPr id="4" name="Untertitel 3">
            <a:extLst>
              <a:ext uri="{FF2B5EF4-FFF2-40B4-BE49-F238E27FC236}">
                <a16:creationId xmlns:a16="http://schemas.microsoft.com/office/drawing/2014/main" id="{95663954-1639-4264-AD7C-7D8227F45351}"/>
              </a:ext>
            </a:extLst>
          </p:cNvPr>
          <p:cNvSpPr>
            <a:spLocks noGrp="1"/>
          </p:cNvSpPr>
          <p:nvPr>
            <p:ph type="subTitle" idx="13"/>
          </p:nvPr>
        </p:nvSpPr>
        <p:spPr>
          <a:xfrm>
            <a:off x="334800" y="972000"/>
            <a:ext cx="10763864" cy="477149"/>
          </a:xfrm>
        </p:spPr>
        <p:txBody>
          <a:bodyPr>
            <a:normAutofit lnSpcReduction="10000"/>
          </a:bodyPr>
          <a:lstStyle/>
          <a:p>
            <a:r>
              <a:rPr lang="de-DE" dirty="0"/>
              <a:t>Lernziele für Kooperation/Unterstützung </a:t>
            </a:r>
          </a:p>
        </p:txBody>
      </p:sp>
      <p:pic>
        <p:nvPicPr>
          <p:cNvPr id="7" name="Grafik 6" descr="Ziel mit einfarbiger Füllung">
            <a:extLst>
              <a:ext uri="{FF2B5EF4-FFF2-40B4-BE49-F238E27FC236}">
                <a16:creationId xmlns:a16="http://schemas.microsoft.com/office/drawing/2014/main" id="{4BB0B528-B03D-4B8C-AEEF-26D9690879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50000" y="93600"/>
            <a:ext cx="914400" cy="914400"/>
          </a:xfrm>
          <a:prstGeom prst="rect">
            <a:avLst/>
          </a:prstGeom>
        </p:spPr>
      </p:pic>
    </p:spTree>
    <p:extLst>
      <p:ext uri="{BB962C8B-B14F-4D97-AF65-F5344CB8AC3E}">
        <p14:creationId xmlns:p14="http://schemas.microsoft.com/office/powerpoint/2010/main" val="397221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66D0498-F10E-4DBB-9758-757E84B77B9C}"/>
              </a:ext>
            </a:extLst>
          </p:cNvPr>
          <p:cNvSpPr>
            <a:spLocks noGrp="1"/>
          </p:cNvSpPr>
          <p:nvPr>
            <p:ph type="sldNum" sz="quarter" idx="12"/>
          </p:nvPr>
        </p:nvSpPr>
        <p:spPr/>
        <p:txBody>
          <a:bodyPr/>
          <a:lstStyle/>
          <a:p>
            <a:fld id="{F923AC77-8158-4A8F-9D31-7B15E0E4DE1A}" type="slidenum">
              <a:rPr lang="de-DE" smtClean="0"/>
              <a:pPr/>
              <a:t>6</a:t>
            </a:fld>
            <a:endParaRPr lang="de-DE" dirty="0"/>
          </a:p>
        </p:txBody>
      </p:sp>
      <p:sp>
        <p:nvSpPr>
          <p:cNvPr id="4" name="Untertitel 3">
            <a:extLst>
              <a:ext uri="{FF2B5EF4-FFF2-40B4-BE49-F238E27FC236}">
                <a16:creationId xmlns:a16="http://schemas.microsoft.com/office/drawing/2014/main" id="{10ED6CE1-5795-4AE4-B8A6-4D13508E5CD2}"/>
              </a:ext>
            </a:extLst>
          </p:cNvPr>
          <p:cNvSpPr>
            <a:spLocks noGrp="1"/>
          </p:cNvSpPr>
          <p:nvPr>
            <p:ph type="subTitle" idx="13"/>
          </p:nvPr>
        </p:nvSpPr>
        <p:spPr>
          <a:xfrm>
            <a:off x="345309" y="972000"/>
            <a:ext cx="10800000" cy="477149"/>
          </a:xfrm>
        </p:spPr>
        <p:txBody>
          <a:bodyPr>
            <a:normAutofit lnSpcReduction="10000"/>
          </a:bodyPr>
          <a:lstStyle/>
          <a:p>
            <a:r>
              <a:rPr lang="de-DE" dirty="0"/>
              <a:t>Das BEST-Modell* - Wie erleben Sie Stress? </a:t>
            </a:r>
          </a:p>
        </p:txBody>
      </p:sp>
      <p:sp>
        <p:nvSpPr>
          <p:cNvPr id="8" name="Rechteck 7">
            <a:extLst>
              <a:ext uri="{FF2B5EF4-FFF2-40B4-BE49-F238E27FC236}">
                <a16:creationId xmlns:a16="http://schemas.microsoft.com/office/drawing/2014/main" id="{EDB88638-A051-4F27-9554-E0D7A3B6A105}"/>
              </a:ext>
            </a:extLst>
          </p:cNvPr>
          <p:cNvSpPr/>
          <p:nvPr/>
        </p:nvSpPr>
        <p:spPr>
          <a:xfrm>
            <a:off x="1537855" y="1629293"/>
            <a:ext cx="3732414" cy="1371600"/>
          </a:xfrm>
          <a:prstGeom prst="rect">
            <a:avLst/>
          </a:prstGeom>
          <a:solidFill>
            <a:srgbClr val="3C4694"/>
          </a:solidFill>
          <a:ln>
            <a:solidFill>
              <a:srgbClr val="3C4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latin typeface="Arial" panose="020B0604020202020204" pitchFamily="34" charset="0"/>
                <a:cs typeface="Arial" panose="020B0604020202020204" pitchFamily="34" charset="0"/>
              </a:rPr>
              <a:t>Verhalten</a:t>
            </a:r>
            <a:br>
              <a:rPr lang="de-DE" sz="2400" dirty="0">
                <a:latin typeface="Arial" panose="020B0604020202020204" pitchFamily="34" charset="0"/>
                <a:cs typeface="Arial" panose="020B0604020202020204" pitchFamily="34" charset="0"/>
              </a:rPr>
            </a:br>
            <a:r>
              <a:rPr lang="de-DE" sz="2400" dirty="0">
                <a:latin typeface="Arial" panose="020B0604020202020204" pitchFamily="34" charset="0"/>
                <a:cs typeface="Arial" panose="020B0604020202020204" pitchFamily="34" charset="0"/>
              </a:rPr>
              <a:t>(</a:t>
            </a:r>
            <a:r>
              <a:rPr lang="de-DE" sz="2400" b="1" u="sng" dirty="0">
                <a:latin typeface="Arial" panose="020B0604020202020204" pitchFamily="34" charset="0"/>
                <a:cs typeface="Arial" panose="020B0604020202020204" pitchFamily="34" charset="0"/>
              </a:rPr>
              <a:t>B</a:t>
            </a:r>
            <a:r>
              <a:rPr lang="de-DE" sz="2400" dirty="0">
                <a:latin typeface="Arial" panose="020B0604020202020204" pitchFamily="34" charset="0"/>
                <a:cs typeface="Arial" panose="020B0604020202020204" pitchFamily="34" charset="0"/>
              </a:rPr>
              <a:t>ehavioral)</a:t>
            </a:r>
          </a:p>
        </p:txBody>
      </p:sp>
      <p:sp>
        <p:nvSpPr>
          <p:cNvPr id="9" name="Rechteck 8">
            <a:extLst>
              <a:ext uri="{FF2B5EF4-FFF2-40B4-BE49-F238E27FC236}">
                <a16:creationId xmlns:a16="http://schemas.microsoft.com/office/drawing/2014/main" id="{3158C402-A5E9-4F0B-AAF9-D45412D24844}"/>
              </a:ext>
            </a:extLst>
          </p:cNvPr>
          <p:cNvSpPr/>
          <p:nvPr/>
        </p:nvSpPr>
        <p:spPr>
          <a:xfrm>
            <a:off x="5620499" y="1629293"/>
            <a:ext cx="3732414" cy="1371600"/>
          </a:xfrm>
          <a:prstGeom prst="rect">
            <a:avLst/>
          </a:prstGeom>
          <a:solidFill>
            <a:srgbClr val="3C4694"/>
          </a:solidFill>
          <a:ln>
            <a:solidFill>
              <a:srgbClr val="3C4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latin typeface="Arial" panose="020B0604020202020204" pitchFamily="34" charset="0"/>
                <a:cs typeface="Arial" panose="020B0604020202020204" pitchFamily="34" charset="0"/>
              </a:rPr>
              <a:t>Gefühle/Empfinden (</a:t>
            </a:r>
            <a:r>
              <a:rPr lang="de-DE" sz="2400" b="1" u="sng" dirty="0">
                <a:latin typeface="Arial" panose="020B0604020202020204" pitchFamily="34" charset="0"/>
                <a:cs typeface="Arial" panose="020B0604020202020204" pitchFamily="34" charset="0"/>
              </a:rPr>
              <a:t>E</a:t>
            </a:r>
            <a:r>
              <a:rPr lang="de-DE" sz="2400" dirty="0">
                <a:latin typeface="Arial" panose="020B0604020202020204" pitchFamily="34" charset="0"/>
                <a:cs typeface="Arial" panose="020B0604020202020204" pitchFamily="34" charset="0"/>
              </a:rPr>
              <a:t>motional)</a:t>
            </a:r>
          </a:p>
        </p:txBody>
      </p:sp>
      <p:sp>
        <p:nvSpPr>
          <p:cNvPr id="10" name="Rechteck 9">
            <a:extLst>
              <a:ext uri="{FF2B5EF4-FFF2-40B4-BE49-F238E27FC236}">
                <a16:creationId xmlns:a16="http://schemas.microsoft.com/office/drawing/2014/main" id="{32DD9322-3AB1-4B6A-9336-3F003393D5F7}"/>
              </a:ext>
            </a:extLst>
          </p:cNvPr>
          <p:cNvSpPr/>
          <p:nvPr/>
        </p:nvSpPr>
        <p:spPr>
          <a:xfrm>
            <a:off x="1537855" y="3302384"/>
            <a:ext cx="3732414" cy="1371600"/>
          </a:xfrm>
          <a:prstGeom prst="rect">
            <a:avLst/>
          </a:prstGeom>
          <a:solidFill>
            <a:srgbClr val="3C4694"/>
          </a:solidFill>
          <a:ln>
            <a:solidFill>
              <a:srgbClr val="3C4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latin typeface="Arial" panose="020B0604020202020204" pitchFamily="34" charset="0"/>
                <a:cs typeface="Arial" panose="020B0604020202020204" pitchFamily="34" charset="0"/>
              </a:rPr>
              <a:t>Körperfunktionen (</a:t>
            </a:r>
            <a:r>
              <a:rPr lang="de-DE" sz="2400" b="1" u="sng" dirty="0" err="1">
                <a:latin typeface="Arial" panose="020B0604020202020204" pitchFamily="34" charset="0"/>
                <a:cs typeface="Arial" panose="020B0604020202020204" pitchFamily="34" charset="0"/>
              </a:rPr>
              <a:t>S</a:t>
            </a:r>
            <a:r>
              <a:rPr lang="de-DE" sz="2400" dirty="0" err="1">
                <a:latin typeface="Arial" panose="020B0604020202020204" pitchFamily="34" charset="0"/>
                <a:cs typeface="Arial" panose="020B0604020202020204" pitchFamily="34" charset="0"/>
              </a:rPr>
              <a:t>omatic</a:t>
            </a:r>
            <a:r>
              <a:rPr lang="de-DE" sz="2400" dirty="0">
                <a:latin typeface="Arial" panose="020B0604020202020204" pitchFamily="34" charset="0"/>
                <a:cs typeface="Arial" panose="020B0604020202020204" pitchFamily="34" charset="0"/>
              </a:rPr>
              <a:t>)</a:t>
            </a:r>
          </a:p>
        </p:txBody>
      </p:sp>
      <p:sp>
        <p:nvSpPr>
          <p:cNvPr id="11" name="Rechteck 10">
            <a:extLst>
              <a:ext uri="{FF2B5EF4-FFF2-40B4-BE49-F238E27FC236}">
                <a16:creationId xmlns:a16="http://schemas.microsoft.com/office/drawing/2014/main" id="{D94387A1-F23C-4A0D-A134-830E0CE80C52}"/>
              </a:ext>
            </a:extLst>
          </p:cNvPr>
          <p:cNvSpPr/>
          <p:nvPr/>
        </p:nvSpPr>
        <p:spPr>
          <a:xfrm>
            <a:off x="5620499" y="3302384"/>
            <a:ext cx="3732414" cy="1371600"/>
          </a:xfrm>
          <a:prstGeom prst="rect">
            <a:avLst/>
          </a:prstGeom>
          <a:solidFill>
            <a:srgbClr val="3C4694"/>
          </a:solidFill>
          <a:ln>
            <a:solidFill>
              <a:srgbClr val="3C4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latin typeface="Arial" panose="020B0604020202020204" pitchFamily="34" charset="0"/>
                <a:cs typeface="Arial" panose="020B0604020202020204" pitchFamily="34" charset="0"/>
              </a:rPr>
              <a:t>Denken</a:t>
            </a:r>
            <a:br>
              <a:rPr lang="de-DE" sz="2400" dirty="0">
                <a:latin typeface="Arial" panose="020B0604020202020204" pitchFamily="34" charset="0"/>
                <a:cs typeface="Arial" panose="020B0604020202020204" pitchFamily="34" charset="0"/>
              </a:rPr>
            </a:br>
            <a:r>
              <a:rPr lang="de-DE" sz="2400" dirty="0">
                <a:latin typeface="Arial" panose="020B0604020202020204" pitchFamily="34" charset="0"/>
                <a:cs typeface="Arial" panose="020B0604020202020204" pitchFamily="34" charset="0"/>
              </a:rPr>
              <a:t>(</a:t>
            </a:r>
            <a:r>
              <a:rPr lang="de-DE" sz="2400" b="1" u="sng" dirty="0" err="1">
                <a:latin typeface="Arial" panose="020B0604020202020204" pitchFamily="34" charset="0"/>
                <a:cs typeface="Arial" panose="020B0604020202020204" pitchFamily="34" charset="0"/>
              </a:rPr>
              <a:t>T</a:t>
            </a:r>
            <a:r>
              <a:rPr lang="de-DE" sz="2400" dirty="0" err="1">
                <a:latin typeface="Arial" panose="020B0604020202020204" pitchFamily="34" charset="0"/>
                <a:cs typeface="Arial" panose="020B0604020202020204" pitchFamily="34" charset="0"/>
              </a:rPr>
              <a:t>hinking</a:t>
            </a:r>
            <a:r>
              <a:rPr lang="de-DE" sz="2400" dirty="0">
                <a:latin typeface="Arial" panose="020B0604020202020204" pitchFamily="34" charset="0"/>
                <a:cs typeface="Arial" panose="020B0604020202020204" pitchFamily="34" charset="0"/>
              </a:rPr>
              <a:t>)</a:t>
            </a:r>
          </a:p>
        </p:txBody>
      </p:sp>
      <p:sp>
        <p:nvSpPr>
          <p:cNvPr id="13" name="Textfeld 12">
            <a:extLst>
              <a:ext uri="{FF2B5EF4-FFF2-40B4-BE49-F238E27FC236}">
                <a16:creationId xmlns:a16="http://schemas.microsoft.com/office/drawing/2014/main" id="{0436F96D-35BC-4872-B76E-3D581BC9C8E0}"/>
              </a:ext>
            </a:extLst>
          </p:cNvPr>
          <p:cNvSpPr txBox="1"/>
          <p:nvPr/>
        </p:nvSpPr>
        <p:spPr>
          <a:xfrm>
            <a:off x="1440319" y="5446956"/>
            <a:ext cx="7815058" cy="400110"/>
          </a:xfrm>
          <a:prstGeom prst="rect">
            <a:avLst/>
          </a:prstGeom>
          <a:noFill/>
        </p:spPr>
        <p:txBody>
          <a:bodyPr wrap="square" rtlCol="0">
            <a:spAutoFit/>
          </a:bodyPr>
          <a:lstStyle/>
          <a:p>
            <a:r>
              <a:rPr lang="de-DE" sz="2000" b="1" dirty="0"/>
              <a:t>Wie erkennt Ihr Kamerad, dass Sie gerade gestresst sind?</a:t>
            </a:r>
          </a:p>
        </p:txBody>
      </p:sp>
      <p:pic>
        <p:nvPicPr>
          <p:cNvPr id="15" name="Grafik 14" descr="Gute Idee mit einfarbiger Füllung">
            <a:extLst>
              <a:ext uri="{FF2B5EF4-FFF2-40B4-BE49-F238E27FC236}">
                <a16:creationId xmlns:a16="http://schemas.microsoft.com/office/drawing/2014/main" id="{DD3AB009-121A-4D55-8AE9-E37EAD5F5D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50000" y="93600"/>
            <a:ext cx="914400" cy="914400"/>
          </a:xfrm>
          <a:prstGeom prst="rect">
            <a:avLst/>
          </a:prstGeom>
        </p:spPr>
      </p:pic>
      <p:sp>
        <p:nvSpPr>
          <p:cNvPr id="17" name="Textfeld 16">
            <a:extLst>
              <a:ext uri="{FF2B5EF4-FFF2-40B4-BE49-F238E27FC236}">
                <a16:creationId xmlns:a16="http://schemas.microsoft.com/office/drawing/2014/main" id="{E1490910-42BB-4B3B-B55D-44474D8AD283}"/>
              </a:ext>
            </a:extLst>
          </p:cNvPr>
          <p:cNvSpPr txBox="1"/>
          <p:nvPr/>
        </p:nvSpPr>
        <p:spPr>
          <a:xfrm>
            <a:off x="1500828" y="6325039"/>
            <a:ext cx="1646548" cy="307777"/>
          </a:xfrm>
          <a:prstGeom prst="rect">
            <a:avLst/>
          </a:prstGeom>
          <a:noFill/>
        </p:spPr>
        <p:txBody>
          <a:bodyPr wrap="square">
            <a:spAutoFit/>
          </a:bodyPr>
          <a:lstStyle/>
          <a:p>
            <a:r>
              <a:rPr lang="de-DE" sz="1400" dirty="0"/>
              <a:t>*</a:t>
            </a:r>
            <a:r>
              <a:rPr lang="de-DE" sz="1400" dirty="0" err="1"/>
              <a:t>Flin</a:t>
            </a:r>
            <a:r>
              <a:rPr lang="de-DE" sz="1400" dirty="0"/>
              <a:t> et al., 2008</a:t>
            </a:r>
          </a:p>
        </p:txBody>
      </p:sp>
      <p:pic>
        <p:nvPicPr>
          <p:cNvPr id="6" name="Grafik 5" descr="Gehirn im Kopf">
            <a:extLst>
              <a:ext uri="{FF2B5EF4-FFF2-40B4-BE49-F238E27FC236}">
                <a16:creationId xmlns:a16="http://schemas.microsoft.com/office/drawing/2014/main" id="{97F6588B-B897-4081-8AB6-34CA6AEDC35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9620157" y="3486666"/>
            <a:ext cx="1008000" cy="1008000"/>
          </a:xfrm>
          <a:prstGeom prst="rect">
            <a:avLst/>
          </a:prstGeom>
        </p:spPr>
      </p:pic>
      <p:pic>
        <p:nvPicPr>
          <p:cNvPr id="20" name="Grafik 19">
            <a:extLst>
              <a:ext uri="{FF2B5EF4-FFF2-40B4-BE49-F238E27FC236}">
                <a16:creationId xmlns:a16="http://schemas.microsoft.com/office/drawing/2014/main" id="{D061C8EB-B5D7-4516-94C9-78A9F509DFC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10862" y="1805549"/>
            <a:ext cx="1486446" cy="1044000"/>
          </a:xfrm>
          <a:prstGeom prst="rect">
            <a:avLst/>
          </a:prstGeom>
        </p:spPr>
      </p:pic>
      <p:pic>
        <p:nvPicPr>
          <p:cNvPr id="22" name="Grafik 21" descr="Ausführen">
            <a:extLst>
              <a:ext uri="{FF2B5EF4-FFF2-40B4-BE49-F238E27FC236}">
                <a16:creationId xmlns:a16="http://schemas.microsoft.com/office/drawing/2014/main" id="{5A4A6F6D-DE2A-4F2F-A9BA-DD0C4ABA19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8340" y="1870349"/>
            <a:ext cx="914400" cy="914400"/>
          </a:xfrm>
          <a:prstGeom prst="rect">
            <a:avLst/>
          </a:prstGeom>
        </p:spPr>
      </p:pic>
      <p:pic>
        <p:nvPicPr>
          <p:cNvPr id="24" name="Grafik 23">
            <a:extLst>
              <a:ext uri="{FF2B5EF4-FFF2-40B4-BE49-F238E27FC236}">
                <a16:creationId xmlns:a16="http://schemas.microsoft.com/office/drawing/2014/main" id="{5B71B9B4-AD6A-44C3-A5CE-29B9731BE2D6}"/>
              </a:ext>
            </a:extLst>
          </p:cNvPr>
          <p:cNvPicPr>
            <a:picLocks noChangeAspect="1"/>
          </p:cNvPicPr>
          <p:nvPr/>
        </p:nvPicPr>
        <p:blipFill rotWithShape="1">
          <a:blip r:embed="rId10">
            <a:extLst>
              <a:ext uri="{28A0092B-C50C-407E-A947-70E740481C1C}">
                <a14:useLocalDpi xmlns:a14="http://schemas.microsoft.com/office/drawing/2010/main" val="0"/>
              </a:ext>
            </a:extLst>
          </a:blip>
          <a:srcRect r="23261"/>
          <a:stretch/>
        </p:blipFill>
        <p:spPr>
          <a:xfrm>
            <a:off x="422085" y="3600502"/>
            <a:ext cx="966910" cy="756000"/>
          </a:xfrm>
          <a:prstGeom prst="rect">
            <a:avLst/>
          </a:prstGeom>
        </p:spPr>
      </p:pic>
    </p:spTree>
    <p:extLst>
      <p:ext uri="{BB962C8B-B14F-4D97-AF65-F5344CB8AC3E}">
        <p14:creationId xmlns:p14="http://schemas.microsoft.com/office/powerpoint/2010/main" val="320669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5379BC3-3D55-427E-B827-891BD10258A1}"/>
              </a:ext>
            </a:extLst>
          </p:cNvPr>
          <p:cNvSpPr>
            <a:spLocks noGrp="1"/>
          </p:cNvSpPr>
          <p:nvPr>
            <p:ph type="sldNum" sz="quarter" idx="12"/>
          </p:nvPr>
        </p:nvSpPr>
        <p:spPr/>
        <p:txBody>
          <a:bodyPr/>
          <a:lstStyle/>
          <a:p>
            <a:fld id="{F923AC77-8158-4A8F-9D31-7B15E0E4DE1A}" type="slidenum">
              <a:rPr lang="de-DE" smtClean="0"/>
              <a:pPr/>
              <a:t>7</a:t>
            </a:fld>
            <a:endParaRPr lang="de-DE" dirty="0"/>
          </a:p>
        </p:txBody>
      </p:sp>
      <p:sp>
        <p:nvSpPr>
          <p:cNvPr id="9" name="Titel 4">
            <a:extLst>
              <a:ext uri="{FF2B5EF4-FFF2-40B4-BE49-F238E27FC236}">
                <a16:creationId xmlns:a16="http://schemas.microsoft.com/office/drawing/2014/main" id="{C986A714-5615-475B-A0BA-633E88CF20EA}"/>
              </a:ext>
            </a:extLst>
          </p:cNvPr>
          <p:cNvSpPr txBox="1">
            <a:spLocks/>
          </p:cNvSpPr>
          <p:nvPr/>
        </p:nvSpPr>
        <p:spPr>
          <a:xfrm>
            <a:off x="346841" y="1321869"/>
            <a:ext cx="10794125" cy="2387600"/>
          </a:xfrm>
          <a:prstGeom prst="rect">
            <a:avLst/>
          </a:prstGeom>
        </p:spPr>
        <p:txBody>
          <a:bodyPr anchor="b"/>
          <a:lstStyle>
            <a:lvl1pPr algn="ctr" defTabSz="9144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a:lstStyle>
          <a:p>
            <a:r>
              <a:rPr lang="de-DE" dirty="0"/>
              <a:t>Fallbeispiele</a:t>
            </a:r>
          </a:p>
        </p:txBody>
      </p:sp>
      <p:pic>
        <p:nvPicPr>
          <p:cNvPr id="5" name="Grafik 4" descr="Dokument mit einfarbiger Füllung">
            <a:extLst>
              <a:ext uri="{FF2B5EF4-FFF2-40B4-BE49-F238E27FC236}">
                <a16:creationId xmlns:a16="http://schemas.microsoft.com/office/drawing/2014/main" id="{C074BADD-4BBC-4BDD-A33D-AB4DA8ADBD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44812" y="1829334"/>
            <a:ext cx="1372669" cy="1372669"/>
          </a:xfrm>
          <a:prstGeom prst="rect">
            <a:avLst/>
          </a:prstGeom>
        </p:spPr>
      </p:pic>
      <p:sp>
        <p:nvSpPr>
          <p:cNvPr id="6" name="Textfeld 5">
            <a:extLst>
              <a:ext uri="{FF2B5EF4-FFF2-40B4-BE49-F238E27FC236}">
                <a16:creationId xmlns:a16="http://schemas.microsoft.com/office/drawing/2014/main" id="{09DC73FC-E1CD-4106-8C7C-0C4F40E3A135}"/>
              </a:ext>
            </a:extLst>
          </p:cNvPr>
          <p:cNvSpPr txBox="1"/>
          <p:nvPr/>
        </p:nvSpPr>
        <p:spPr>
          <a:xfrm>
            <a:off x="900545" y="4641273"/>
            <a:ext cx="8520546" cy="1200329"/>
          </a:xfrm>
          <a:prstGeom prst="rect">
            <a:avLst/>
          </a:prstGeom>
          <a:noFill/>
        </p:spPr>
        <p:txBody>
          <a:bodyPr wrap="square" rtlCol="0">
            <a:spAutoFit/>
          </a:bodyPr>
          <a:lstStyle/>
          <a:p>
            <a:r>
              <a:rPr lang="de-DE" dirty="0"/>
              <a:t>Bitte lesen Sie sich Ihr Fallbeispiel durch und bearbeiten Sie die Aufgaben zuerst einmal alleine. Besprechen Sie sich dann in Ihrer Kleingruppe.</a:t>
            </a:r>
          </a:p>
          <a:p>
            <a:r>
              <a:rPr lang="de-DE" dirty="0"/>
              <a:t>Personen pro Team: 3 bis 5</a:t>
            </a:r>
          </a:p>
          <a:p>
            <a:r>
              <a:rPr lang="de-DE" dirty="0"/>
              <a:t>Dauer der Bearbeitung: 20 Minuten </a:t>
            </a:r>
          </a:p>
        </p:txBody>
      </p:sp>
    </p:spTree>
    <p:extLst>
      <p:ext uri="{BB962C8B-B14F-4D97-AF65-F5344CB8AC3E}">
        <p14:creationId xmlns:p14="http://schemas.microsoft.com/office/powerpoint/2010/main" val="3193908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5379BC3-3D55-427E-B827-891BD10258A1}"/>
              </a:ext>
            </a:extLst>
          </p:cNvPr>
          <p:cNvSpPr>
            <a:spLocks noGrp="1"/>
          </p:cNvSpPr>
          <p:nvPr>
            <p:ph type="sldNum" sz="quarter" idx="12"/>
          </p:nvPr>
        </p:nvSpPr>
        <p:spPr/>
        <p:txBody>
          <a:bodyPr/>
          <a:lstStyle/>
          <a:p>
            <a:fld id="{F923AC77-8158-4A8F-9D31-7B15E0E4DE1A}" type="slidenum">
              <a:rPr lang="de-DE" smtClean="0"/>
              <a:pPr/>
              <a:t>8</a:t>
            </a:fld>
            <a:endParaRPr lang="de-DE" dirty="0"/>
          </a:p>
        </p:txBody>
      </p:sp>
      <p:sp>
        <p:nvSpPr>
          <p:cNvPr id="9" name="Titel 4">
            <a:extLst>
              <a:ext uri="{FF2B5EF4-FFF2-40B4-BE49-F238E27FC236}">
                <a16:creationId xmlns:a16="http://schemas.microsoft.com/office/drawing/2014/main" id="{C986A714-5615-475B-A0BA-633E88CF20EA}"/>
              </a:ext>
            </a:extLst>
          </p:cNvPr>
          <p:cNvSpPr txBox="1">
            <a:spLocks/>
          </p:cNvSpPr>
          <p:nvPr/>
        </p:nvSpPr>
        <p:spPr>
          <a:xfrm>
            <a:off x="346841" y="1321869"/>
            <a:ext cx="10794125" cy="2387600"/>
          </a:xfrm>
          <a:prstGeom prst="rect">
            <a:avLst/>
          </a:prstGeom>
        </p:spPr>
        <p:txBody>
          <a:bodyPr anchor="b"/>
          <a:lstStyle>
            <a:lvl1pPr algn="ctr" defTabSz="9144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a:lstStyle>
          <a:p>
            <a:r>
              <a:rPr lang="de-DE" dirty="0"/>
              <a:t>Was hilft Ihnen, wenn Sie Stress erleben?</a:t>
            </a:r>
          </a:p>
        </p:txBody>
      </p:sp>
      <p:sp>
        <p:nvSpPr>
          <p:cNvPr id="10" name="Untertitel 5">
            <a:extLst>
              <a:ext uri="{FF2B5EF4-FFF2-40B4-BE49-F238E27FC236}">
                <a16:creationId xmlns:a16="http://schemas.microsoft.com/office/drawing/2014/main" id="{D9FAE91D-09E3-4AAB-89DC-7D0ED3D2B8FB}"/>
              </a:ext>
            </a:extLst>
          </p:cNvPr>
          <p:cNvSpPr txBox="1">
            <a:spLocks/>
          </p:cNvSpPr>
          <p:nvPr/>
        </p:nvSpPr>
        <p:spPr>
          <a:xfrm>
            <a:off x="346841" y="3801544"/>
            <a:ext cx="10794125"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spcAft>
                <a:spcPts val="600"/>
              </a:spcAft>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de-DE" dirty="0">
              <a:highlight>
                <a:srgbClr val="FFFF00"/>
              </a:highlight>
            </a:endParaRPr>
          </a:p>
        </p:txBody>
      </p:sp>
    </p:spTree>
    <p:extLst>
      <p:ext uri="{BB962C8B-B14F-4D97-AF65-F5344CB8AC3E}">
        <p14:creationId xmlns:p14="http://schemas.microsoft.com/office/powerpoint/2010/main" val="553341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3143CCF-6E6F-4CD4-BA99-D73766465457}"/>
              </a:ext>
            </a:extLst>
          </p:cNvPr>
          <p:cNvSpPr>
            <a:spLocks noGrp="1"/>
          </p:cNvSpPr>
          <p:nvPr>
            <p:ph type="sldNum" sz="quarter" idx="12"/>
          </p:nvPr>
        </p:nvSpPr>
        <p:spPr>
          <a:xfrm>
            <a:off x="588528" y="6333798"/>
            <a:ext cx="2743200" cy="365125"/>
          </a:xfrm>
        </p:spPr>
        <p:txBody>
          <a:bodyPr/>
          <a:lstStyle/>
          <a:p>
            <a:fld id="{F923AC77-8158-4A8F-9D31-7B15E0E4DE1A}" type="slidenum">
              <a:rPr lang="de-DE" smtClean="0"/>
              <a:pPr/>
              <a:t>9</a:t>
            </a:fld>
            <a:endParaRPr lang="de-DE" dirty="0"/>
          </a:p>
        </p:txBody>
      </p:sp>
      <p:sp>
        <p:nvSpPr>
          <p:cNvPr id="4" name="Untertitel 3">
            <a:extLst>
              <a:ext uri="{FF2B5EF4-FFF2-40B4-BE49-F238E27FC236}">
                <a16:creationId xmlns:a16="http://schemas.microsoft.com/office/drawing/2014/main" id="{95663954-1639-4264-AD7C-7D8227F45351}"/>
              </a:ext>
            </a:extLst>
          </p:cNvPr>
          <p:cNvSpPr>
            <a:spLocks noGrp="1"/>
          </p:cNvSpPr>
          <p:nvPr>
            <p:ph type="subTitle" idx="13"/>
          </p:nvPr>
        </p:nvSpPr>
        <p:spPr>
          <a:xfrm>
            <a:off x="345600" y="972000"/>
            <a:ext cx="10763864" cy="477149"/>
          </a:xfrm>
        </p:spPr>
        <p:txBody>
          <a:bodyPr>
            <a:normAutofit lnSpcReduction="10000"/>
          </a:bodyPr>
          <a:lstStyle/>
          <a:p>
            <a:r>
              <a:rPr lang="de-DE" dirty="0"/>
              <a:t>„10 (Sekunden) für 10 (Minuten)“ </a:t>
            </a:r>
            <a:r>
              <a:rPr lang="de-DE" sz="900" dirty="0"/>
              <a:t>(</a:t>
            </a:r>
            <a:r>
              <a:rPr lang="de-DE" sz="900" dirty="0" err="1"/>
              <a:t>Rall</a:t>
            </a:r>
            <a:r>
              <a:rPr lang="de-DE" sz="900" dirty="0"/>
              <a:t> &amp; Lackner, 2010)</a:t>
            </a:r>
          </a:p>
        </p:txBody>
      </p:sp>
      <p:cxnSp>
        <p:nvCxnSpPr>
          <p:cNvPr id="10" name="Gerade Verbindung mit Pfeil 9">
            <a:extLst>
              <a:ext uri="{FF2B5EF4-FFF2-40B4-BE49-F238E27FC236}">
                <a16:creationId xmlns:a16="http://schemas.microsoft.com/office/drawing/2014/main" id="{32C6D13E-0B1D-4CCB-B5DC-C952A87C7883}"/>
              </a:ext>
            </a:extLst>
          </p:cNvPr>
          <p:cNvCxnSpPr>
            <a:cxnSpLocks/>
          </p:cNvCxnSpPr>
          <p:nvPr/>
        </p:nvCxnSpPr>
        <p:spPr>
          <a:xfrm flipV="1">
            <a:off x="4394110" y="3281750"/>
            <a:ext cx="444291" cy="147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Textfeld 10">
            <a:extLst>
              <a:ext uri="{FF2B5EF4-FFF2-40B4-BE49-F238E27FC236}">
                <a16:creationId xmlns:a16="http://schemas.microsoft.com/office/drawing/2014/main" id="{7ED6CF94-47AA-4EF0-9C28-46672A5A05E3}"/>
              </a:ext>
            </a:extLst>
          </p:cNvPr>
          <p:cNvSpPr txBox="1"/>
          <p:nvPr/>
        </p:nvSpPr>
        <p:spPr>
          <a:xfrm>
            <a:off x="8721953" y="2934796"/>
            <a:ext cx="2363655" cy="707886"/>
          </a:xfrm>
          <a:prstGeom prst="rect">
            <a:avLst/>
          </a:prstGeom>
          <a:noFill/>
        </p:spPr>
        <p:txBody>
          <a:bodyPr wrap="square" rtlCol="0">
            <a:spAutoFit/>
          </a:bodyPr>
          <a:lstStyle/>
          <a:p>
            <a:r>
              <a:rPr lang="de-DE" sz="2000" dirty="0">
                <a:latin typeface="Arial" panose="020B0604020202020204" pitchFamily="34" charset="0"/>
                <a:cs typeface="Arial" panose="020B0604020202020204" pitchFamily="34" charset="0"/>
              </a:rPr>
              <a:t>strukturierter weiterarbeiten</a:t>
            </a:r>
          </a:p>
        </p:txBody>
      </p:sp>
      <p:cxnSp>
        <p:nvCxnSpPr>
          <p:cNvPr id="12" name="Gerade Verbindung mit Pfeil 11">
            <a:extLst>
              <a:ext uri="{FF2B5EF4-FFF2-40B4-BE49-F238E27FC236}">
                <a16:creationId xmlns:a16="http://schemas.microsoft.com/office/drawing/2014/main" id="{E40759CC-7282-4C1D-A6D7-D4435A949343}"/>
              </a:ext>
            </a:extLst>
          </p:cNvPr>
          <p:cNvCxnSpPr>
            <a:cxnSpLocks/>
          </p:cNvCxnSpPr>
          <p:nvPr/>
        </p:nvCxnSpPr>
        <p:spPr>
          <a:xfrm>
            <a:off x="7873434" y="3285403"/>
            <a:ext cx="486834" cy="1001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Textfeld 12">
            <a:extLst>
              <a:ext uri="{FF2B5EF4-FFF2-40B4-BE49-F238E27FC236}">
                <a16:creationId xmlns:a16="http://schemas.microsoft.com/office/drawing/2014/main" id="{0A8393B5-16C5-4489-B611-A088DC14B079}"/>
              </a:ext>
            </a:extLst>
          </p:cNvPr>
          <p:cNvSpPr txBox="1"/>
          <p:nvPr/>
        </p:nvSpPr>
        <p:spPr>
          <a:xfrm>
            <a:off x="5509690" y="4801609"/>
            <a:ext cx="2712028" cy="1631216"/>
          </a:xfrm>
          <a:prstGeom prst="rect">
            <a:avLst/>
          </a:prstGeom>
          <a:noFill/>
        </p:spPr>
        <p:txBody>
          <a:bodyPr wrap="square" rtlCol="0">
            <a:spAutoFit/>
          </a:bodyPr>
          <a:lstStyle/>
          <a:p>
            <a:r>
              <a:rPr lang="de-DE" sz="2000" dirty="0">
                <a:latin typeface="Arial" panose="020B0604020202020204" pitchFamily="34" charset="0"/>
                <a:cs typeface="Arial" panose="020B0604020202020204" pitchFamily="34" charset="0"/>
              </a:rPr>
              <a:t>10 Sekunden</a:t>
            </a:r>
          </a:p>
          <a:p>
            <a:pPr marL="342900" indent="-342900">
              <a:buFont typeface="Arial" panose="020B0604020202020204" pitchFamily="34" charset="0"/>
              <a:buChar char="•"/>
            </a:pPr>
            <a:r>
              <a:rPr lang="de-DE" sz="2000" dirty="0">
                <a:latin typeface="Arial" panose="020B0604020202020204" pitchFamily="34" charset="0"/>
                <a:cs typeface="Arial" panose="020B0604020202020204" pitchFamily="34" charset="0"/>
              </a:rPr>
              <a:t>Ruhe</a:t>
            </a:r>
          </a:p>
          <a:p>
            <a:pPr marL="342900" indent="-342900">
              <a:buFont typeface="Arial" panose="020B0604020202020204" pitchFamily="34" charset="0"/>
              <a:buChar char="•"/>
            </a:pPr>
            <a:r>
              <a:rPr lang="de-DE" sz="2000" dirty="0">
                <a:latin typeface="Arial" panose="020B0604020202020204" pitchFamily="34" charset="0"/>
                <a:cs typeface="Arial" panose="020B0604020202020204" pitchFamily="34" charset="0"/>
              </a:rPr>
              <a:t>Erkennen</a:t>
            </a:r>
          </a:p>
          <a:p>
            <a:pPr marL="342900" indent="-342900">
              <a:buFont typeface="Arial" panose="020B0604020202020204" pitchFamily="34" charset="0"/>
              <a:buChar char="•"/>
            </a:pPr>
            <a:r>
              <a:rPr lang="de-DE" sz="2000" dirty="0">
                <a:latin typeface="Arial" panose="020B0604020202020204" pitchFamily="34" charset="0"/>
                <a:cs typeface="Arial" panose="020B0604020202020204" pitchFamily="34" charset="0"/>
              </a:rPr>
              <a:t>Gegebenenfalls neuer Plan</a:t>
            </a:r>
          </a:p>
        </p:txBody>
      </p:sp>
      <p:pic>
        <p:nvPicPr>
          <p:cNvPr id="5" name="Grafik 4">
            <a:extLst>
              <a:ext uri="{FF2B5EF4-FFF2-40B4-BE49-F238E27FC236}">
                <a16:creationId xmlns:a16="http://schemas.microsoft.com/office/drawing/2014/main" id="{74587255-863E-42F7-9840-9B138332B0E8}"/>
              </a:ext>
            </a:extLst>
          </p:cNvPr>
          <p:cNvPicPr>
            <a:picLocks noChangeAspect="1"/>
          </p:cNvPicPr>
          <p:nvPr/>
        </p:nvPicPr>
        <p:blipFill rotWithShape="1">
          <a:blip r:embed="rId3"/>
          <a:srcRect l="12421"/>
          <a:stretch/>
        </p:blipFill>
        <p:spPr>
          <a:xfrm>
            <a:off x="529836" y="2212863"/>
            <a:ext cx="3440459" cy="2096312"/>
          </a:xfrm>
          <a:prstGeom prst="rect">
            <a:avLst/>
          </a:prstGeom>
        </p:spPr>
      </p:pic>
      <p:sp>
        <p:nvSpPr>
          <p:cNvPr id="15" name="Achteck 14">
            <a:extLst>
              <a:ext uri="{FF2B5EF4-FFF2-40B4-BE49-F238E27FC236}">
                <a16:creationId xmlns:a16="http://schemas.microsoft.com/office/drawing/2014/main" id="{22209DA7-EC9C-49AA-9522-F0BA62686EB4}"/>
              </a:ext>
            </a:extLst>
          </p:cNvPr>
          <p:cNvSpPr>
            <a:spLocks noChangeAspect="1"/>
          </p:cNvSpPr>
          <p:nvPr/>
        </p:nvSpPr>
        <p:spPr>
          <a:xfrm>
            <a:off x="5278368" y="2169534"/>
            <a:ext cx="2232000" cy="2232000"/>
          </a:xfrm>
          <a:prstGeom prst="oct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descr="Gute Idee mit einfarbiger Füllung">
            <a:extLst>
              <a:ext uri="{FF2B5EF4-FFF2-40B4-BE49-F238E27FC236}">
                <a16:creationId xmlns:a16="http://schemas.microsoft.com/office/drawing/2014/main" id="{B49DB447-7D29-45FB-919C-F9F8DAFAADE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50000" y="93600"/>
            <a:ext cx="914400" cy="914400"/>
          </a:xfrm>
          <a:prstGeom prst="rect">
            <a:avLst/>
          </a:prstGeom>
        </p:spPr>
      </p:pic>
      <p:pic>
        <p:nvPicPr>
          <p:cNvPr id="8" name="Grafik 7">
            <a:extLst>
              <a:ext uri="{FF2B5EF4-FFF2-40B4-BE49-F238E27FC236}">
                <a16:creationId xmlns:a16="http://schemas.microsoft.com/office/drawing/2014/main" id="{56BCBD7A-3851-487C-8440-82C50C84C6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6063" y="2113588"/>
            <a:ext cx="2363656" cy="2363656"/>
          </a:xfrm>
          <a:prstGeom prst="rect">
            <a:avLst/>
          </a:prstGeom>
        </p:spPr>
      </p:pic>
    </p:spTree>
    <p:extLst>
      <p:ext uri="{BB962C8B-B14F-4D97-AF65-F5344CB8AC3E}">
        <p14:creationId xmlns:p14="http://schemas.microsoft.com/office/powerpoint/2010/main" val="301758203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1675</Words>
  <Application>Microsoft Office PowerPoint</Application>
  <PresentationFormat>Breitbild</PresentationFormat>
  <Paragraphs>195</Paragraphs>
  <Slides>14</Slides>
  <Notes>14</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14</vt:i4>
      </vt:variant>
    </vt:vector>
  </HeadingPairs>
  <TitlesOfParts>
    <vt:vector size="19" baseType="lpstr">
      <vt:lpstr>Arial</vt:lpstr>
      <vt:lpstr>Calibri</vt:lpstr>
      <vt:lpstr>Symbol</vt:lpstr>
      <vt:lpstr>Wingdings</vt:lpstr>
      <vt:lpstr>Office</vt:lpstr>
      <vt:lpstr>Modul  Kooperation/Unterstützung</vt:lpstr>
      <vt:lpstr>PowerPoint-Präsentation</vt:lpstr>
      <vt:lpstr>Ausblick in das Modul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Marek Bartzik</dc:creator>
  <cp:keywords/>
  <dc:description/>
  <cp:lastModifiedBy>Lena Heinemann</cp:lastModifiedBy>
  <cp:revision>192</cp:revision>
  <cp:lastPrinted>2021-09-30T08:46:14Z</cp:lastPrinted>
  <dcterms:created xsi:type="dcterms:W3CDTF">2020-03-19T12:03:11Z</dcterms:created>
  <dcterms:modified xsi:type="dcterms:W3CDTF">2024-01-30T16:07:43Z</dcterms:modified>
  <cp:category/>
</cp:coreProperties>
</file>