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1"/>
  </p:notesMasterIdLst>
  <p:handoutMasterIdLst>
    <p:handoutMasterId r:id="rId22"/>
  </p:handoutMasterIdLst>
  <p:sldIdLst>
    <p:sldId id="377" r:id="rId2"/>
    <p:sldId id="290" r:id="rId3"/>
    <p:sldId id="256" r:id="rId4"/>
    <p:sldId id="378" r:id="rId5"/>
    <p:sldId id="269" r:id="rId6"/>
    <p:sldId id="281" r:id="rId7"/>
    <p:sldId id="261" r:id="rId8"/>
    <p:sldId id="394" r:id="rId9"/>
    <p:sldId id="289" r:id="rId10"/>
    <p:sldId id="380" r:id="rId11"/>
    <p:sldId id="383" r:id="rId12"/>
    <p:sldId id="389" r:id="rId13"/>
    <p:sldId id="385" r:id="rId14"/>
    <p:sldId id="390" r:id="rId15"/>
    <p:sldId id="381" r:id="rId16"/>
    <p:sldId id="392" r:id="rId17"/>
    <p:sldId id="382" r:id="rId18"/>
    <p:sldId id="393" r:id="rId19"/>
    <p:sldId id="284"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3" userDrawn="1">
          <p15:clr>
            <a:srgbClr val="A4A3A4"/>
          </p15:clr>
        </p15:guide>
        <p15:guide id="2" pos="361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F32134-C8F6-EAFD-51B1-3A3E992FC3BA}" name="Fabienne Aust" initials="FA" userId="S::fabienne.aust@uni-luebeck.de::5fec07a4-e746-4361-9a46-812710c6e8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na Heinemann" initials="LH" lastIdx="5" clrIdx="0">
    <p:extLst>
      <p:ext uri="{19B8F6BF-5375-455C-9EA6-DF929625EA0E}">
        <p15:presenceInfo xmlns:p15="http://schemas.microsoft.com/office/powerpoint/2012/main" userId="Lena Heinem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505"/>
    <a:srgbClr val="3C4694"/>
    <a:srgbClr val="636BA1"/>
    <a:srgbClr val="EC32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28" autoAdjust="0"/>
    <p:restoredTop sz="68348" autoAdjust="0"/>
  </p:normalViewPr>
  <p:slideViewPr>
    <p:cSldViewPr snapToGrid="0">
      <p:cViewPr varScale="1">
        <p:scale>
          <a:sx n="77" d="100"/>
          <a:sy n="77" d="100"/>
        </p:scale>
        <p:origin x="918" y="96"/>
      </p:cViewPr>
      <p:guideLst>
        <p:guide orient="horz" pos="3453"/>
        <p:guide pos="3613"/>
      </p:guideLst>
    </p:cSldViewPr>
  </p:slideViewPr>
  <p:notesTextViewPr>
    <p:cViewPr>
      <p:scale>
        <a:sx n="1" d="1"/>
        <a:sy n="1" d="1"/>
      </p:scale>
      <p:origin x="0" y="0"/>
    </p:cViewPr>
  </p:notesTextViewPr>
  <p:notesViewPr>
    <p:cSldViewPr snapToGrid="0">
      <p:cViewPr varScale="1">
        <p:scale>
          <a:sx n="124" d="100"/>
          <a:sy n="124" d="100"/>
        </p:scale>
        <p:origin x="4960" y="8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F8E94DC-741A-4C5A-84F9-EA9D538E2D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4" name="Fußzeilenplatzhalter 3">
            <a:extLst>
              <a:ext uri="{FF2B5EF4-FFF2-40B4-BE49-F238E27FC236}">
                <a16:creationId xmlns:a16="http://schemas.microsoft.com/office/drawing/2014/main" id="{C87003CE-EBEB-417C-A5C6-AE53700B22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3E68FB8-F43F-4536-A85E-5A5810A64D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85DD13-8792-4126-9767-09ACF5E7BA45}" type="slidenum">
              <a:rPr lang="de-DE" smtClean="0"/>
              <a:t>‹Nr.›</a:t>
            </a:fld>
            <a:endParaRPr lang="de-DE"/>
          </a:p>
        </p:txBody>
      </p:sp>
    </p:spTree>
    <p:extLst>
      <p:ext uri="{BB962C8B-B14F-4D97-AF65-F5344CB8AC3E}">
        <p14:creationId xmlns:p14="http://schemas.microsoft.com/office/powerpoint/2010/main" val="26046902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A3881-6C65-43E2-8757-9561CE1CA5DA}" type="datetimeFigureOut">
              <a:rPr lang="de-DE" smtClean="0"/>
              <a:t>30.01.2024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FDDDCD-8B1C-4AFF-BA35-C78DF24DE3BB}" type="slidenum">
              <a:rPr lang="de-DE" smtClean="0"/>
              <a:t>‹Nr.›</a:t>
            </a:fld>
            <a:endParaRPr lang="de-DE"/>
          </a:p>
        </p:txBody>
      </p:sp>
    </p:spTree>
    <p:extLst>
      <p:ext uri="{BB962C8B-B14F-4D97-AF65-F5344CB8AC3E}">
        <p14:creationId xmlns:p14="http://schemas.microsoft.com/office/powerpoint/2010/main" val="61938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NACH DEM VIDEO: In diesem Video konnten wir sehen, dass die Wahrnehmung immer unterschiedlich ist. Während der eine z.B. Personen gezählt hat, hat der andere eher auf Details geachtet. Das ist im Einsatz natürlich genauso. Jeder kann unterschiedliche Sachen wahrnehmen. Für eine einzelne Person ist es schwierig alles gleichzeitig wahrzunehmen, deswegen ist es sinnvoll, wenn mehrere Leute ihre Wahrnehmungen miteinander austauschen. So entstehen ein gemeinsames Bild der Lage und ein gemeinsames Verständnis. Dies ist sehr wichtig, wie Auszüge aus den Interviews zeigen </a:t>
            </a:r>
            <a:r>
              <a:rPr lang="de-DE" dirty="0">
                <a:sym typeface="Wingdings" panose="05000000000000000000" pitchFamily="2" charset="2"/>
              </a:rPr>
              <a:t> nächste Folie</a:t>
            </a:r>
            <a:endParaRPr lang="de-DE" dirty="0"/>
          </a:p>
        </p:txBody>
      </p:sp>
      <p:sp>
        <p:nvSpPr>
          <p:cNvPr id="4" name="Foliennummernplatzhalter 3"/>
          <p:cNvSpPr>
            <a:spLocks noGrp="1"/>
          </p:cNvSpPr>
          <p:nvPr>
            <p:ph type="sldNum" sz="quarter" idx="5"/>
          </p:nvPr>
        </p:nvSpPr>
        <p:spPr/>
        <p:txBody>
          <a:bodyPr/>
          <a:lstStyle/>
          <a:p>
            <a:fld id="{6CFDDDCD-8B1C-4AFF-BA35-C78DF24DE3BB}" type="slidenum">
              <a:rPr lang="de-DE" smtClean="0"/>
              <a:t>1</a:t>
            </a:fld>
            <a:endParaRPr lang="de-DE"/>
          </a:p>
        </p:txBody>
      </p:sp>
    </p:spTree>
    <p:extLst>
      <p:ext uri="{BB962C8B-B14F-4D97-AF65-F5344CB8AC3E}">
        <p14:creationId xmlns:p14="http://schemas.microsoft.com/office/powerpoint/2010/main" val="4166931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Deutlich wird das auch an 2 Fallbeispielen, die wir gerne gemeinsam einmal bearbeiten wollen.</a:t>
            </a:r>
          </a:p>
        </p:txBody>
      </p:sp>
      <p:sp>
        <p:nvSpPr>
          <p:cNvPr id="4" name="Foliennummernplatzhalter 3"/>
          <p:cNvSpPr>
            <a:spLocks noGrp="1"/>
          </p:cNvSpPr>
          <p:nvPr>
            <p:ph type="sldNum" sz="quarter" idx="5"/>
          </p:nvPr>
        </p:nvSpPr>
        <p:spPr/>
        <p:txBody>
          <a:bodyPr/>
          <a:lstStyle/>
          <a:p>
            <a:fld id="{6CFDDDCD-8B1C-4AFF-BA35-C78DF24DE3BB}" type="slidenum">
              <a:rPr lang="de-DE" smtClean="0"/>
              <a:t>10</a:t>
            </a:fld>
            <a:endParaRPr lang="de-DE"/>
          </a:p>
        </p:txBody>
      </p:sp>
    </p:spTree>
    <p:extLst>
      <p:ext uri="{BB962C8B-B14F-4D97-AF65-F5344CB8AC3E}">
        <p14:creationId xmlns:p14="http://schemas.microsoft.com/office/powerpoint/2010/main" val="1761660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ZEIT zum Lesen geben.</a:t>
            </a:r>
          </a:p>
          <a:p>
            <a:r>
              <a:rPr lang="de-DE" dirty="0"/>
              <a:t>MUSTERLÖSUNG</a:t>
            </a:r>
          </a:p>
          <a:p>
            <a:r>
              <a:rPr lang="de-DE" sz="1200" dirty="0"/>
              <a:t>Was lief gut?</a:t>
            </a:r>
          </a:p>
          <a:p>
            <a:pPr marL="171450" indent="-171450">
              <a:buFont typeface="Arial" panose="020B0604020202020204" pitchFamily="34" charset="0"/>
              <a:buChar char="•"/>
            </a:pPr>
            <a:r>
              <a:rPr lang="de-DE" sz="1200" dirty="0"/>
              <a:t>Unterstützung des Kameraden (aus dem Loch rausziehen)</a:t>
            </a:r>
          </a:p>
          <a:p>
            <a:pPr marL="171450" indent="-171450">
              <a:buFont typeface="Arial" panose="020B0604020202020204" pitchFamily="34" charset="0"/>
              <a:buChar char="•"/>
            </a:pPr>
            <a:r>
              <a:rPr lang="de-DE" sz="1200" dirty="0"/>
              <a:t>Es wird ein Debriefing durchgeführt, Geschehnisse können geklärt und zukünftige Gefahrensituationen verhindert werden</a:t>
            </a:r>
          </a:p>
          <a:p>
            <a:r>
              <a:rPr lang="de-DE" sz="1200" dirty="0"/>
              <a:t>Was lief falsch?</a:t>
            </a:r>
          </a:p>
          <a:p>
            <a:pPr marL="171450" indent="-171450">
              <a:buFont typeface="Arial" panose="020B0604020202020204" pitchFamily="34" charset="0"/>
              <a:buChar char="•"/>
            </a:pPr>
            <a:r>
              <a:rPr lang="de-DE" sz="1200" dirty="0"/>
              <a:t>Aufgebrachter Einsatzleiter </a:t>
            </a:r>
          </a:p>
          <a:p>
            <a:pPr marL="171450" indent="-171450">
              <a:buFont typeface="Arial" panose="020B0604020202020204" pitchFamily="34" charset="0"/>
              <a:buChar char="•"/>
            </a:pPr>
            <a:r>
              <a:rPr lang="de-DE" sz="1200" dirty="0"/>
              <a:t>Keine Kommunikation über eigene Wahrnehmung des Lochs in der Decke im Trupp</a:t>
            </a:r>
          </a:p>
          <a:p>
            <a:pPr marL="171450" indent="-171450">
              <a:buFont typeface="Arial" panose="020B0604020202020204" pitchFamily="34" charset="0"/>
              <a:buChar char="•"/>
            </a:pPr>
            <a:r>
              <a:rPr lang="de-DE" sz="1200" dirty="0"/>
              <a:t>Keine MAYDAY-Lage</a:t>
            </a:r>
          </a:p>
          <a:p>
            <a:pPr marL="171450" indent="-171450">
              <a:buFont typeface="Arial" panose="020B0604020202020204" pitchFamily="34" charset="0"/>
              <a:buChar char="•"/>
            </a:pPr>
            <a:r>
              <a:rPr lang="de-DE" sz="1200" dirty="0"/>
              <a:t>Durch das Nicht-Teilen der Wahrnehmung konnte kein gemeinsames Bild im Trupp entstehen, das die Situation durch Zusammentragen von Informationen und Vorwissen hätte klären können</a:t>
            </a:r>
          </a:p>
          <a:p>
            <a:pPr marL="171450" indent="-171450">
              <a:buFont typeface="Arial" panose="020B0604020202020204" pitchFamily="34" charset="0"/>
              <a:buChar char="•"/>
            </a:pPr>
            <a:r>
              <a:rPr lang="de-DE" sz="1200" dirty="0"/>
              <a:t>Keine Kommunikation über eigene Wahrnehmung des Lochs in der Decke nach außen sowie über den Sturz, dadurch kann kein gemeinsames Bild entstehen</a:t>
            </a:r>
          </a:p>
          <a:p>
            <a:r>
              <a:rPr lang="de-DE" sz="1200" dirty="0"/>
              <a:t>Wie hätte es besser gemacht werden können?</a:t>
            </a:r>
          </a:p>
          <a:p>
            <a:pPr marL="171450" indent="-171450">
              <a:buFont typeface="Arial" panose="020B0604020202020204" pitchFamily="34" charset="0"/>
              <a:buChar char="•"/>
            </a:pPr>
            <a:r>
              <a:rPr lang="de-DE" dirty="0"/>
              <a:t>Weitergabe der eigenen Wahrnehmung</a:t>
            </a:r>
          </a:p>
          <a:p>
            <a:pPr marL="171450" indent="-171450">
              <a:buFont typeface="Arial" panose="020B0604020202020204" pitchFamily="34" charset="0"/>
              <a:buChar char="•"/>
            </a:pPr>
            <a:r>
              <a:rPr lang="de-DE" dirty="0"/>
              <a:t>Mögliche Ursachen gemeinsam besprechen</a:t>
            </a:r>
          </a:p>
          <a:p>
            <a:pPr marL="171450" indent="-171450">
              <a:buFont typeface="Arial" panose="020B0604020202020204" pitchFamily="34" charset="0"/>
              <a:buChar char="•"/>
            </a:pPr>
            <a:r>
              <a:rPr lang="de-DE" dirty="0"/>
              <a:t>Regelmäßige Updates der Lage und Veränderungen auch nach außen</a:t>
            </a:r>
          </a:p>
        </p:txBody>
      </p:sp>
      <p:sp>
        <p:nvSpPr>
          <p:cNvPr id="4" name="Foliennummernplatzhalter 3"/>
          <p:cNvSpPr>
            <a:spLocks noGrp="1"/>
          </p:cNvSpPr>
          <p:nvPr>
            <p:ph type="sldNum" sz="quarter" idx="5"/>
          </p:nvPr>
        </p:nvSpPr>
        <p:spPr/>
        <p:txBody>
          <a:bodyPr/>
          <a:lstStyle/>
          <a:p>
            <a:fld id="{6CFDDDCD-8B1C-4AFF-BA35-C78DF24DE3BB}" type="slidenum">
              <a:rPr lang="de-DE" smtClean="0"/>
              <a:t>11</a:t>
            </a:fld>
            <a:endParaRPr lang="de-DE"/>
          </a:p>
        </p:txBody>
      </p:sp>
    </p:spTree>
    <p:extLst>
      <p:ext uri="{BB962C8B-B14F-4D97-AF65-F5344CB8AC3E}">
        <p14:creationId xmlns:p14="http://schemas.microsoft.com/office/powerpoint/2010/main" val="2347092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MUSTERLÖSUNG</a:t>
            </a:r>
          </a:p>
          <a:p>
            <a:r>
              <a:rPr lang="de-DE" sz="1200" dirty="0"/>
              <a:t>Was lief gut?</a:t>
            </a:r>
          </a:p>
          <a:p>
            <a:pPr marL="171450" indent="-171450">
              <a:buFont typeface="Arial" panose="020B0604020202020204" pitchFamily="34" charset="0"/>
              <a:buChar char="•"/>
            </a:pPr>
            <a:r>
              <a:rPr lang="de-DE" sz="1200" dirty="0"/>
              <a:t> Unterstützung des Kameraden (aus dem Loch rausziehen)</a:t>
            </a:r>
          </a:p>
          <a:p>
            <a:pPr marL="171450" indent="-171450">
              <a:buFont typeface="Arial" panose="020B0604020202020204" pitchFamily="34" charset="0"/>
              <a:buChar char="•"/>
            </a:pPr>
            <a:r>
              <a:rPr lang="de-DE" sz="1200" dirty="0"/>
              <a:t>Es wird ein Debriefing durchgeführt, Geschehnisse können geklärt und zukünftige Gefahrensituationen verhindert werden</a:t>
            </a:r>
          </a:p>
          <a:p>
            <a:r>
              <a:rPr lang="de-DE" sz="1200" dirty="0"/>
              <a:t>Was lief falsch?</a:t>
            </a:r>
          </a:p>
          <a:p>
            <a:pPr marL="171450" indent="-171450">
              <a:buFont typeface="Arial" panose="020B0604020202020204" pitchFamily="34" charset="0"/>
              <a:buChar char="•"/>
            </a:pPr>
            <a:r>
              <a:rPr lang="de-DE" sz="1200" dirty="0"/>
              <a:t>Keine Kommunikation über eigene Wahrnehmung des Lochs in der Decke im Trupp</a:t>
            </a:r>
          </a:p>
          <a:p>
            <a:pPr marL="171450" indent="-171450">
              <a:buFont typeface="Arial" panose="020B0604020202020204" pitchFamily="34" charset="0"/>
              <a:buChar char="•"/>
            </a:pPr>
            <a:r>
              <a:rPr lang="de-DE" sz="1200" dirty="0"/>
              <a:t>Durch das Nicht-Teilen der Wahrnehmung konnte kein gemeinsames Bild im Trupp entstehen, das die Situation durch Zusammentragen von Informationen und Vorwissen hätte klären können</a:t>
            </a:r>
          </a:p>
          <a:p>
            <a:pPr marL="171450" indent="-171450">
              <a:buFont typeface="Arial" panose="020B0604020202020204" pitchFamily="34" charset="0"/>
              <a:buChar char="•"/>
            </a:pPr>
            <a:r>
              <a:rPr lang="de-DE" sz="1200" dirty="0"/>
              <a:t>Keine Kommunikation über eigene Wahrnehmung des Lochs in der Decke nach außen sowie über den Sturz, dadurch kann kein gemeinsames Bild entstehen</a:t>
            </a:r>
          </a:p>
          <a:p>
            <a:r>
              <a:rPr lang="de-DE" sz="1200" dirty="0"/>
              <a:t>Wie hätte es besser gemacht werden können?</a:t>
            </a:r>
          </a:p>
          <a:p>
            <a:pPr marL="171450" indent="-171450">
              <a:buFont typeface="Arial" panose="020B0604020202020204" pitchFamily="34" charset="0"/>
              <a:buChar char="•"/>
            </a:pPr>
            <a:r>
              <a:rPr lang="de-DE" dirty="0"/>
              <a:t>Weitergabe der eigenen Wahrnehmung</a:t>
            </a:r>
          </a:p>
          <a:p>
            <a:pPr marL="171450" indent="-171450">
              <a:buFont typeface="Arial" panose="020B0604020202020204" pitchFamily="34" charset="0"/>
              <a:buChar char="•"/>
            </a:pPr>
            <a:r>
              <a:rPr lang="de-DE" dirty="0"/>
              <a:t>Mögliche Ursachen gemeinsam besprechen</a:t>
            </a:r>
          </a:p>
          <a:p>
            <a:pPr marL="171450" indent="-171450">
              <a:buFont typeface="Arial" panose="020B0604020202020204" pitchFamily="34" charset="0"/>
              <a:buChar char="•"/>
            </a:pPr>
            <a:r>
              <a:rPr lang="de-DE" dirty="0"/>
              <a:t>Regelmäßige Updates der Lage und Veränderungen auch nach außen</a:t>
            </a:r>
          </a:p>
        </p:txBody>
      </p:sp>
      <p:sp>
        <p:nvSpPr>
          <p:cNvPr id="4" name="Foliennummernplatzhalter 3"/>
          <p:cNvSpPr>
            <a:spLocks noGrp="1"/>
          </p:cNvSpPr>
          <p:nvPr>
            <p:ph type="sldNum" sz="quarter" idx="5"/>
          </p:nvPr>
        </p:nvSpPr>
        <p:spPr/>
        <p:txBody>
          <a:bodyPr/>
          <a:lstStyle/>
          <a:p>
            <a:fld id="{6CFDDDCD-8B1C-4AFF-BA35-C78DF24DE3BB}" type="slidenum">
              <a:rPr lang="de-DE" smtClean="0"/>
              <a:t>12</a:t>
            </a:fld>
            <a:endParaRPr lang="de-DE"/>
          </a:p>
        </p:txBody>
      </p:sp>
    </p:spTree>
    <p:extLst>
      <p:ext uri="{BB962C8B-B14F-4D97-AF65-F5344CB8AC3E}">
        <p14:creationId xmlns:p14="http://schemas.microsoft.com/office/powerpoint/2010/main" val="1455700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ZEIT zum Lesen geben.</a:t>
            </a:r>
          </a:p>
          <a:p>
            <a:r>
              <a:rPr lang="de-DE" dirty="0"/>
              <a:t>MUSTERLÖSUNG</a:t>
            </a:r>
          </a:p>
          <a:p>
            <a:r>
              <a:rPr lang="de-DE" sz="1200" dirty="0"/>
              <a:t>Was lief gut?</a:t>
            </a:r>
          </a:p>
          <a:p>
            <a:pPr marL="171450" indent="-171450">
              <a:buFont typeface="Arial" panose="020B0604020202020204" pitchFamily="34" charset="0"/>
              <a:buChar char="•"/>
            </a:pPr>
            <a:r>
              <a:rPr lang="de-DE" sz="1200" dirty="0"/>
              <a:t> Prioritäten setzen (schnelle, präzise Absprachen, da Zeitdruck)</a:t>
            </a:r>
          </a:p>
          <a:p>
            <a:pPr marL="171450" indent="-171450">
              <a:buFont typeface="Arial" panose="020B0604020202020204" pitchFamily="34" charset="0"/>
              <a:buChar char="•"/>
            </a:pPr>
            <a:r>
              <a:rPr lang="de-DE" sz="1200" dirty="0"/>
              <a:t>Regelmäßige, konkrete Lagemeldungen</a:t>
            </a:r>
          </a:p>
          <a:p>
            <a:pPr marL="171450" indent="-171450">
              <a:buFont typeface="Arial" panose="020B0604020202020204" pitchFamily="34" charset="0"/>
              <a:buChar char="•"/>
            </a:pPr>
            <a:r>
              <a:rPr lang="de-DE" sz="1200" dirty="0"/>
              <a:t>Geteiltes mentales Modell entsteht, sodass Aufgaben gut verteilt und ausgeführt werden können</a:t>
            </a:r>
          </a:p>
          <a:p>
            <a:pPr marL="171450" indent="-171450">
              <a:buFont typeface="Arial" panose="020B0604020202020204" pitchFamily="34" charset="0"/>
              <a:buChar char="•"/>
            </a:pPr>
            <a:r>
              <a:rPr lang="de-DE" sz="1200" dirty="0"/>
              <a:t>Teilen von Wahrnehmungen</a:t>
            </a:r>
          </a:p>
          <a:p>
            <a:r>
              <a:rPr lang="de-DE" sz="1200" dirty="0"/>
              <a:t>Was lief falsch?</a:t>
            </a:r>
          </a:p>
          <a:p>
            <a:pPr marL="0" indent="0">
              <a:buNone/>
            </a:pPr>
            <a:endParaRPr lang="de-DE" sz="1200" dirty="0"/>
          </a:p>
          <a:p>
            <a:r>
              <a:rPr lang="de-DE" sz="1200" dirty="0"/>
              <a:t>Wie hätte es besser gemacht werden können?</a:t>
            </a:r>
          </a:p>
          <a:p>
            <a:endParaRPr lang="de-DE" dirty="0"/>
          </a:p>
        </p:txBody>
      </p:sp>
      <p:sp>
        <p:nvSpPr>
          <p:cNvPr id="4" name="Foliennummernplatzhalter 3"/>
          <p:cNvSpPr>
            <a:spLocks noGrp="1"/>
          </p:cNvSpPr>
          <p:nvPr>
            <p:ph type="sldNum" sz="quarter" idx="5"/>
          </p:nvPr>
        </p:nvSpPr>
        <p:spPr/>
        <p:txBody>
          <a:bodyPr/>
          <a:lstStyle/>
          <a:p>
            <a:fld id="{6CFDDDCD-8B1C-4AFF-BA35-C78DF24DE3BB}" type="slidenum">
              <a:rPr lang="de-DE" smtClean="0"/>
              <a:t>13</a:t>
            </a:fld>
            <a:endParaRPr lang="de-DE"/>
          </a:p>
        </p:txBody>
      </p:sp>
    </p:spTree>
    <p:extLst>
      <p:ext uri="{BB962C8B-B14F-4D97-AF65-F5344CB8AC3E}">
        <p14:creationId xmlns:p14="http://schemas.microsoft.com/office/powerpoint/2010/main" val="91641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MUSTERLÖSUNG</a:t>
            </a:r>
          </a:p>
          <a:p>
            <a:r>
              <a:rPr lang="de-DE" sz="1200" dirty="0"/>
              <a:t>Was lief gut?</a:t>
            </a:r>
          </a:p>
          <a:p>
            <a:pPr marL="171450" indent="-171450">
              <a:buFont typeface="Arial" panose="020B0604020202020204" pitchFamily="34" charset="0"/>
              <a:buChar char="•"/>
            </a:pPr>
            <a:r>
              <a:rPr lang="de-DE" sz="1200" dirty="0"/>
              <a:t> Prioritäten setzen (schnelle, präzise Absprachen, da Zeitdruck)</a:t>
            </a:r>
          </a:p>
          <a:p>
            <a:pPr marL="171450" indent="-171450">
              <a:buFont typeface="Arial" panose="020B0604020202020204" pitchFamily="34" charset="0"/>
              <a:buChar char="•"/>
            </a:pPr>
            <a:r>
              <a:rPr lang="de-DE" sz="1200" dirty="0"/>
              <a:t>Regelmäßige, konkrete Lagemeldungen</a:t>
            </a:r>
          </a:p>
          <a:p>
            <a:pPr marL="171450" indent="-171450">
              <a:buFont typeface="Arial" panose="020B0604020202020204" pitchFamily="34" charset="0"/>
              <a:buChar char="•"/>
            </a:pPr>
            <a:r>
              <a:rPr lang="de-DE" sz="1200" dirty="0"/>
              <a:t>Geteiltes mentales Modell entsteht, sodass Aufgaben gut verteilt und ausgeführt werden können</a:t>
            </a:r>
          </a:p>
          <a:p>
            <a:pPr marL="171450" indent="-171450">
              <a:buFont typeface="Arial" panose="020B0604020202020204" pitchFamily="34" charset="0"/>
              <a:buChar char="•"/>
            </a:pPr>
            <a:r>
              <a:rPr lang="de-DE" sz="1200" dirty="0"/>
              <a:t>Teilen von Wahrnehmungen</a:t>
            </a:r>
          </a:p>
        </p:txBody>
      </p:sp>
      <p:sp>
        <p:nvSpPr>
          <p:cNvPr id="4" name="Foliennummernplatzhalter 3"/>
          <p:cNvSpPr>
            <a:spLocks noGrp="1"/>
          </p:cNvSpPr>
          <p:nvPr>
            <p:ph type="sldNum" sz="quarter" idx="5"/>
          </p:nvPr>
        </p:nvSpPr>
        <p:spPr/>
        <p:txBody>
          <a:bodyPr/>
          <a:lstStyle/>
          <a:p>
            <a:fld id="{6CFDDDCD-8B1C-4AFF-BA35-C78DF24DE3BB}" type="slidenum">
              <a:rPr lang="de-DE" smtClean="0"/>
              <a:t>14</a:t>
            </a:fld>
            <a:endParaRPr lang="de-DE"/>
          </a:p>
        </p:txBody>
      </p:sp>
    </p:spTree>
    <p:extLst>
      <p:ext uri="{BB962C8B-B14F-4D97-AF65-F5344CB8AC3E}">
        <p14:creationId xmlns:p14="http://schemas.microsoft.com/office/powerpoint/2010/main" val="2272515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 wollen an dieser Stelle eine Übung mit Ihnen machen. Lesen Sie sich bitte die Anleitung durch.</a:t>
            </a:r>
          </a:p>
          <a:p>
            <a:endParaRPr lang="de-DE" dirty="0"/>
          </a:p>
          <a:p>
            <a:r>
              <a:rPr lang="de-DE" dirty="0"/>
              <a:t>Je Station maximal 5 Minuten</a:t>
            </a:r>
          </a:p>
          <a:p>
            <a:r>
              <a:rPr lang="de-DE" dirty="0"/>
              <a:t>6 Tische mit jeweils Sichtschutz – Materialien abdecken </a:t>
            </a:r>
          </a:p>
          <a:p>
            <a:endParaRPr lang="de-DE" dirty="0"/>
          </a:p>
          <a:p>
            <a:r>
              <a:rPr lang="de-DE" dirty="0"/>
              <a:t>Anweisungen:</a:t>
            </a:r>
          </a:p>
          <a:p>
            <a:r>
              <a:rPr lang="de-DE" dirty="0"/>
              <a:t>Sie werden gleich in 2 2er-Teams zusammenarbeiten. Während das erste Zweierteam Informationen zum anstehenden Einsatz erhält und die Lageerkundung durchführt, wartet das andere Team draußen vor Tür. Das erste Team bespricht sich, welche Informationen vorliegen und welche an den nächsten Trupp geleitet werden sollen – das können Sie mit Hilfe der Fragenkärtchen tun. Danach kommt das zweite Team wieder herein und erhält eine Übergabe vom ersten Team. Auch dieses Team kann weitere Informationen sammeln und schlägt am Ende eine Einsatzstrategie vor. </a:t>
            </a:r>
          </a:p>
        </p:txBody>
      </p:sp>
      <p:sp>
        <p:nvSpPr>
          <p:cNvPr id="4" name="Foliennummernplatzhalter 3"/>
          <p:cNvSpPr>
            <a:spLocks noGrp="1"/>
          </p:cNvSpPr>
          <p:nvPr>
            <p:ph type="sldNum" sz="quarter" idx="5"/>
          </p:nvPr>
        </p:nvSpPr>
        <p:spPr/>
        <p:txBody>
          <a:bodyPr/>
          <a:lstStyle/>
          <a:p>
            <a:fld id="{6CFDDDCD-8B1C-4AFF-BA35-C78DF24DE3BB}" type="slidenum">
              <a:rPr lang="de-DE" smtClean="0"/>
              <a:t>15</a:t>
            </a:fld>
            <a:endParaRPr lang="de-DE"/>
          </a:p>
        </p:txBody>
      </p:sp>
    </p:spTree>
    <p:extLst>
      <p:ext uri="{BB962C8B-B14F-4D97-AF65-F5344CB8AC3E}">
        <p14:creationId xmlns:p14="http://schemas.microsoft.com/office/powerpoint/2010/main" val="1114203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ALS erstes die Teilnehmenden zu Wort kommen lassen, die an der Übung teilgenommen haben. Danach diejenigen, die Beobachtungsbögen ausgefüllt haben.</a:t>
            </a:r>
          </a:p>
          <a:p>
            <a:r>
              <a:rPr lang="de-DE" dirty="0"/>
              <a:t>Die Reflexion sollte auf die Aspekte der Kommunikation konzentriert sein und in die Richtung gelenkt werden.</a:t>
            </a:r>
          </a:p>
          <a:p>
            <a:r>
              <a:rPr lang="de-DE" dirty="0"/>
              <a:t>MUSTERLÖSUNG: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Jeder Teilnehmende nutzt alle Informationsquellen, die ihm zur Verfügung stehen.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Die Teilnehmenden teilen die eigenen Informationen mit den Teamkameraden.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Die Teilnehmenden haben ein Verständnis über die Gesamtsituation.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a:solidFill>
                  <a:schemeClr val="tx1"/>
                </a:solidFill>
                <a:effectLst/>
                <a:latin typeface="+mn-lt"/>
                <a:ea typeface="+mn-ea"/>
                <a:cs typeface="+mn-cs"/>
              </a:rPr>
              <a:t>Die Teilnehmenden nutzen das gemeinsame mentale Modell, um eine angemessene Einsatzstrategie zu finden.</a:t>
            </a:r>
          </a:p>
        </p:txBody>
      </p:sp>
      <p:sp>
        <p:nvSpPr>
          <p:cNvPr id="4" name="Foliennummernplatzhalter 3"/>
          <p:cNvSpPr>
            <a:spLocks noGrp="1"/>
          </p:cNvSpPr>
          <p:nvPr>
            <p:ph type="sldNum" sz="quarter" idx="5"/>
          </p:nvPr>
        </p:nvSpPr>
        <p:spPr/>
        <p:txBody>
          <a:bodyPr/>
          <a:lstStyle/>
          <a:p>
            <a:fld id="{6CFDDDCD-8B1C-4AFF-BA35-C78DF24DE3BB}" type="slidenum">
              <a:rPr lang="de-DE" smtClean="0"/>
              <a:t>16</a:t>
            </a:fld>
            <a:endParaRPr lang="de-DE"/>
          </a:p>
        </p:txBody>
      </p:sp>
    </p:spTree>
    <p:extLst>
      <p:ext uri="{BB962C8B-B14F-4D97-AF65-F5344CB8AC3E}">
        <p14:creationId xmlns:p14="http://schemas.microsoft.com/office/powerpoint/2010/main" val="3261206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Kärtchen werden wir jetzt nicht mehr genauer bearbeiten. Sie dienen eher als Anregung. In den Interviews wurde immer wieder gesagt, dass es hilfreich ist, seine Kameraden auch privat zu kennen. Nutzt die Zeit auf den Wachen, um das Kennenlernen anzugehen. Die Karten können dabei als Anregungen dienen. </a:t>
            </a:r>
          </a:p>
        </p:txBody>
      </p:sp>
      <p:sp>
        <p:nvSpPr>
          <p:cNvPr id="4" name="Foliennummernplatzhalter 3"/>
          <p:cNvSpPr>
            <a:spLocks noGrp="1"/>
          </p:cNvSpPr>
          <p:nvPr>
            <p:ph type="sldNum" sz="quarter" idx="5"/>
          </p:nvPr>
        </p:nvSpPr>
        <p:spPr/>
        <p:txBody>
          <a:bodyPr/>
          <a:lstStyle/>
          <a:p>
            <a:fld id="{6CFDDDCD-8B1C-4AFF-BA35-C78DF24DE3BB}" type="slidenum">
              <a:rPr lang="de-DE" smtClean="0"/>
              <a:t>17</a:t>
            </a:fld>
            <a:endParaRPr lang="de-DE"/>
          </a:p>
        </p:txBody>
      </p:sp>
    </p:spTree>
    <p:extLst>
      <p:ext uri="{BB962C8B-B14F-4D97-AF65-F5344CB8AC3E}">
        <p14:creationId xmlns:p14="http://schemas.microsoft.com/office/powerpoint/2010/main" val="310018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Doch zunächst berichten Sie uns gerne von Ihren Erfahrungen aus vergangenen </a:t>
            </a:r>
            <a:r>
              <a:rPr lang="de-DE"/>
              <a:t>Einsätzen oder Einsatzübungen</a:t>
            </a:r>
            <a:r>
              <a:rPr lang="de-DE" dirty="0"/>
              <a:t>. Gab es Situationen, die mit dem Thema </a:t>
            </a:r>
            <a:r>
              <a:rPr lang="de-DE" sz="1200" b="1" dirty="0">
                <a:latin typeface="Arial" panose="020B0604020202020204" pitchFamily="34" charset="0"/>
                <a:cs typeface="Arial" panose="020B0604020202020204" pitchFamily="34" charset="0"/>
              </a:rPr>
              <a:t>(geteilter) Wahrnehmung und geteilten mentalen Modellen </a:t>
            </a:r>
            <a:r>
              <a:rPr lang="de-DE" dirty="0"/>
              <a:t> zu tun hatten?</a:t>
            </a:r>
          </a:p>
          <a:p>
            <a:endParaRPr lang="de-DE" dirty="0"/>
          </a:p>
        </p:txBody>
      </p:sp>
      <p:sp>
        <p:nvSpPr>
          <p:cNvPr id="4" name="Foliennummernplatzhalter 3"/>
          <p:cNvSpPr>
            <a:spLocks noGrp="1"/>
          </p:cNvSpPr>
          <p:nvPr>
            <p:ph type="sldNum" sz="quarter" idx="5"/>
          </p:nvPr>
        </p:nvSpPr>
        <p:spPr/>
        <p:txBody>
          <a:bodyPr/>
          <a:lstStyle/>
          <a:p>
            <a:fld id="{6CFDDDCD-8B1C-4AFF-BA35-C78DF24DE3BB}" type="slidenum">
              <a:rPr lang="de-DE" smtClean="0"/>
              <a:t>18</a:t>
            </a:fld>
            <a:endParaRPr lang="de-DE"/>
          </a:p>
        </p:txBody>
      </p:sp>
    </p:spTree>
    <p:extLst>
      <p:ext uri="{BB962C8B-B14F-4D97-AF65-F5344CB8AC3E}">
        <p14:creationId xmlns:p14="http://schemas.microsoft.com/office/powerpoint/2010/main" val="2972220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Wie </a:t>
            </a:r>
            <a:r>
              <a:rPr lang="de-DE" dirty="0"/>
              <a:t>bereits im ersten Modul erklärt: Notieren Sie sich gerne 3 Aspekte, die Sie in diesem Modul besonders wichtig fanden oder die Sie </a:t>
            </a:r>
            <a:r>
              <a:rPr lang="de-DE" dirty="0" err="1"/>
              <a:t>vllt</a:t>
            </a:r>
            <a:r>
              <a:rPr lang="de-DE" dirty="0"/>
              <a:t>. auch gerne bei der nächsten Einsatzübung umsetzen wollen. </a:t>
            </a:r>
          </a:p>
        </p:txBody>
      </p:sp>
      <p:sp>
        <p:nvSpPr>
          <p:cNvPr id="4" name="Foliennummernplatzhalter 3"/>
          <p:cNvSpPr>
            <a:spLocks noGrp="1"/>
          </p:cNvSpPr>
          <p:nvPr>
            <p:ph type="sldNum" sz="quarter" idx="5"/>
          </p:nvPr>
        </p:nvSpPr>
        <p:spPr/>
        <p:txBody>
          <a:bodyPr/>
          <a:lstStyle/>
          <a:p>
            <a:fld id="{6CFDDDCD-8B1C-4AFF-BA35-C78DF24DE3BB}" type="slidenum">
              <a:rPr lang="de-DE" smtClean="0"/>
              <a:t>19</a:t>
            </a:fld>
            <a:endParaRPr lang="de-DE"/>
          </a:p>
        </p:txBody>
      </p:sp>
    </p:spTree>
    <p:extLst>
      <p:ext uri="{BB962C8B-B14F-4D97-AF65-F5344CB8AC3E}">
        <p14:creationId xmlns:p14="http://schemas.microsoft.com/office/powerpoint/2010/main" val="7161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den Zitaten aus den Interviews werden Situationen beschrieben, in denen die geteilte Wahrnehmung und die geteilten mentalen Modelle nicht vorhanden waren. Das führt dazu, dass der eine z.B. nicht weiß, was der andere gerade macht; dass man nicht weiß, inwiefern man sich aufeinander verlassen kann; oder dass manche Einsatzkräfte gar nicht genau mitbekommen, wie der Stand des Einsatzes gerade ist.</a:t>
            </a:r>
          </a:p>
        </p:txBody>
      </p:sp>
      <p:sp>
        <p:nvSpPr>
          <p:cNvPr id="4" name="Foliennummernplatzhalter 3"/>
          <p:cNvSpPr>
            <a:spLocks noGrp="1"/>
          </p:cNvSpPr>
          <p:nvPr>
            <p:ph type="sldNum" sz="quarter" idx="5"/>
          </p:nvPr>
        </p:nvSpPr>
        <p:spPr/>
        <p:txBody>
          <a:bodyPr/>
          <a:lstStyle/>
          <a:p>
            <a:fld id="{6CFDDDCD-8B1C-4AFF-BA35-C78DF24DE3BB}" type="slidenum">
              <a:rPr lang="de-DE" smtClean="0"/>
              <a:t>2</a:t>
            </a:fld>
            <a:endParaRPr lang="de-DE"/>
          </a:p>
        </p:txBody>
      </p:sp>
    </p:spTree>
    <p:extLst>
      <p:ext uri="{BB962C8B-B14F-4D97-AF65-F5344CB8AC3E}">
        <p14:creationId xmlns:p14="http://schemas.microsoft.com/office/powerpoint/2010/main" val="67496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CFDDDCD-8B1C-4AFF-BA35-C78DF24DE3BB}" type="slidenum">
              <a:rPr lang="de-DE" smtClean="0"/>
              <a:t>3</a:t>
            </a:fld>
            <a:endParaRPr lang="de-DE"/>
          </a:p>
        </p:txBody>
      </p:sp>
    </p:spTree>
    <p:extLst>
      <p:ext uri="{BB962C8B-B14F-4D97-AF65-F5344CB8AC3E}">
        <p14:creationId xmlns:p14="http://schemas.microsoft.com/office/powerpoint/2010/main" val="1145095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AGENDA kurz vorstellen</a:t>
            </a:r>
          </a:p>
        </p:txBody>
      </p:sp>
      <p:sp>
        <p:nvSpPr>
          <p:cNvPr id="4" name="Foliennummernplatzhalter 3"/>
          <p:cNvSpPr>
            <a:spLocks noGrp="1"/>
          </p:cNvSpPr>
          <p:nvPr>
            <p:ph type="sldNum" sz="quarter" idx="5"/>
          </p:nvPr>
        </p:nvSpPr>
        <p:spPr/>
        <p:txBody>
          <a:bodyPr/>
          <a:lstStyle/>
          <a:p>
            <a:fld id="{6CFDDDCD-8B1C-4AFF-BA35-C78DF24DE3BB}" type="slidenum">
              <a:rPr lang="de-DE" smtClean="0"/>
              <a:t>4</a:t>
            </a:fld>
            <a:endParaRPr lang="de-DE"/>
          </a:p>
        </p:txBody>
      </p:sp>
    </p:spTree>
    <p:extLst>
      <p:ext uri="{BB962C8B-B14F-4D97-AF65-F5344CB8AC3E}">
        <p14:creationId xmlns:p14="http://schemas.microsoft.com/office/powerpoint/2010/main" val="4186761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LERNZIELE kurz vorstellen</a:t>
            </a:r>
          </a:p>
        </p:txBody>
      </p:sp>
      <p:sp>
        <p:nvSpPr>
          <p:cNvPr id="4" name="Foliennummernplatzhalter 3"/>
          <p:cNvSpPr>
            <a:spLocks noGrp="1"/>
          </p:cNvSpPr>
          <p:nvPr>
            <p:ph type="sldNum" sz="quarter" idx="5"/>
          </p:nvPr>
        </p:nvSpPr>
        <p:spPr/>
        <p:txBody>
          <a:bodyPr/>
          <a:lstStyle/>
          <a:p>
            <a:fld id="{6CFDDDCD-8B1C-4AFF-BA35-C78DF24DE3BB}" type="slidenum">
              <a:rPr lang="de-DE" smtClean="0"/>
              <a:t>5</a:t>
            </a:fld>
            <a:endParaRPr lang="de-DE"/>
          </a:p>
        </p:txBody>
      </p:sp>
    </p:spTree>
    <p:extLst>
      <p:ext uri="{BB962C8B-B14F-4D97-AF65-F5344CB8AC3E}">
        <p14:creationId xmlns:p14="http://schemas.microsoft.com/office/powerpoint/2010/main" val="168431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t>LERNZIELE </a:t>
            </a:r>
            <a:r>
              <a:rPr lang="de-DE" dirty="0"/>
              <a:t>kurz vorstellen</a:t>
            </a:r>
          </a:p>
        </p:txBody>
      </p:sp>
      <p:sp>
        <p:nvSpPr>
          <p:cNvPr id="4" name="Foliennummernplatzhalter 3"/>
          <p:cNvSpPr>
            <a:spLocks noGrp="1"/>
          </p:cNvSpPr>
          <p:nvPr>
            <p:ph type="sldNum" sz="quarter" idx="5"/>
          </p:nvPr>
        </p:nvSpPr>
        <p:spPr/>
        <p:txBody>
          <a:bodyPr/>
          <a:lstStyle/>
          <a:p>
            <a:fld id="{6CFDDDCD-8B1C-4AFF-BA35-C78DF24DE3BB}" type="slidenum">
              <a:rPr lang="de-DE" smtClean="0"/>
              <a:t>6</a:t>
            </a:fld>
            <a:endParaRPr lang="de-DE"/>
          </a:p>
        </p:txBody>
      </p:sp>
    </p:spTree>
    <p:extLst>
      <p:ext uri="{BB962C8B-B14F-4D97-AF65-F5344CB8AC3E}">
        <p14:creationId xmlns:p14="http://schemas.microsoft.com/office/powerpoint/2010/main" val="1742748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einem Einsatz sind viele Personen involviert, die wiederum verschiedenen Gruppen zuzuordnen sind. Hier sehen Sie die verschiedenen Trupps und Personen, die in einem Einsatz aktiv sein können. Jede Person hat ihre eigene Wahrnehmung. Zur Einfachheit haben wir den Trupps nur eine „eigene Wahrnehmung“ zugeordnet, aber natürlich hat auch jede Person im Trupp nochmal eigene Wahrnehmungen. Wichtig ist, dass die eigenen Wahrnehmungen, d.h. Geräusche, Gerüche, Warnhinweise miteinander geteilt werden. Das einzelne Truppmitglied sollte den anderen Personen im Einsatz wichtige Informationen mitteilen. Erst wenn über die verschiedenen Wahrnehmungen gesprochen wird, kann eine geteilte Wahrnehmung entstehen. Der Einsatzführer hat in seiner Position eine besondere Rolle. Denn er sollte der Ansprechpartner für die einzelnen Trupps sein und kriegt dementsprechend von allen Seiten Rückmeldungen. Er setzt das Ganze zu einem Bild zusammen. Wenn etwas wahrgenommen wird, bei dem man weiß, dass es für einen anderen Trupp direkt relevant ist, kann natürlich auch direkt mit diesem kommuniziert werden. </a:t>
            </a:r>
          </a:p>
          <a:p>
            <a:endParaRPr lang="de-DE" dirty="0"/>
          </a:p>
          <a:p>
            <a:r>
              <a:rPr lang="de-DE" dirty="0"/>
              <a:t>Durch Kommunikation wird somit aus den einzelnen Wahrnehmungen eine geteilte Wahrnehmung.</a:t>
            </a:r>
          </a:p>
        </p:txBody>
      </p:sp>
      <p:sp>
        <p:nvSpPr>
          <p:cNvPr id="4" name="Foliennummernplatzhalter 3"/>
          <p:cNvSpPr>
            <a:spLocks noGrp="1"/>
          </p:cNvSpPr>
          <p:nvPr>
            <p:ph type="sldNum" sz="quarter" idx="5"/>
          </p:nvPr>
        </p:nvSpPr>
        <p:spPr/>
        <p:txBody>
          <a:bodyPr/>
          <a:lstStyle/>
          <a:p>
            <a:fld id="{6CFDDDCD-8B1C-4AFF-BA35-C78DF24DE3BB}" type="slidenum">
              <a:rPr lang="de-DE" smtClean="0"/>
              <a:t>7</a:t>
            </a:fld>
            <a:endParaRPr lang="de-DE"/>
          </a:p>
        </p:txBody>
      </p:sp>
    </p:spTree>
    <p:extLst>
      <p:ext uri="{BB962C8B-B14F-4D97-AF65-F5344CB8AC3E}">
        <p14:creationId xmlns:p14="http://schemas.microsoft.com/office/powerpoint/2010/main" val="797870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 diesem Beispiel kann man sehen, was ein mentales Modell ist. Beide Einsatzkräfte stehen vor einer Tür aus der Rauch austritt. Im ersten Bild haben die beiden Einsatzkräfte unterschiedliche Vorstellungen über die Vorgehensweise. Während der eine die Wärmebildkamera nutzen möchte, würde der andere die Tür abtasten. Im Einsatz kann das zu Missverständnissen führen.</a:t>
            </a:r>
          </a:p>
          <a:p>
            <a:r>
              <a:rPr lang="de-DE" dirty="0"/>
              <a:t>Im zweiten Bild haben die beiden Einsatzkräfte ein geteiltes mentales Modell – also beide haben die gleiche Vorstellung über die Vorgehensweise. Da unterstützt im Einsatz, da das Vorgehen besser koordiniert ist und jeder weiß, welche Schritte durchgeführt werden müssen.</a:t>
            </a:r>
          </a:p>
        </p:txBody>
      </p:sp>
      <p:sp>
        <p:nvSpPr>
          <p:cNvPr id="4" name="Foliennummernplatzhalter 3"/>
          <p:cNvSpPr>
            <a:spLocks noGrp="1"/>
          </p:cNvSpPr>
          <p:nvPr>
            <p:ph type="sldNum" sz="quarter" idx="5"/>
          </p:nvPr>
        </p:nvSpPr>
        <p:spPr/>
        <p:txBody>
          <a:bodyPr/>
          <a:lstStyle/>
          <a:p>
            <a:fld id="{6CFDDDCD-8B1C-4AFF-BA35-C78DF24DE3BB}" type="slidenum">
              <a:rPr lang="de-DE" smtClean="0"/>
              <a:t>8</a:t>
            </a:fld>
            <a:endParaRPr lang="de-DE"/>
          </a:p>
        </p:txBody>
      </p:sp>
    </p:spTree>
    <p:extLst>
      <p:ext uri="{BB962C8B-B14F-4D97-AF65-F5344CB8AC3E}">
        <p14:creationId xmlns:p14="http://schemas.microsoft.com/office/powerpoint/2010/main" val="1047820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diesem Modell kommen dann die beiden Aspekte zusammen. Wie gesagt, führt die Informationsweitergabe zu einer geteilten Wahrnehmung. Nun kommt es darauf an, dass auch ein gemeinsames Vorwissen bzgl. bestimmter Abläufe aber auch Fähigkeiten von anderen Teamkameraden besteht. Durch das Vorwissen können dann nämlich die beschriebenen geteilten mentalen Modelle entstehen. Dadurch, dass die geteilte Wahrnehmung auf eine gemeinsame Grundlage z.B. innerhalb eines Trupps trifft, werden die Wahrnehmungen ähnlich interpretiert. Das bedeutet, dass alle im Team wissen, was bei der vorliegenden Einsatzlage gemacht werden muss, wie die Abläufe sind und wie Aufgaben verteilt sind.</a:t>
            </a:r>
          </a:p>
        </p:txBody>
      </p:sp>
      <p:sp>
        <p:nvSpPr>
          <p:cNvPr id="4" name="Foliennummernplatzhalter 3"/>
          <p:cNvSpPr>
            <a:spLocks noGrp="1"/>
          </p:cNvSpPr>
          <p:nvPr>
            <p:ph type="sldNum" sz="quarter" idx="5"/>
          </p:nvPr>
        </p:nvSpPr>
        <p:spPr/>
        <p:txBody>
          <a:bodyPr/>
          <a:lstStyle/>
          <a:p>
            <a:fld id="{6CFDDDCD-8B1C-4AFF-BA35-C78DF24DE3BB}" type="slidenum">
              <a:rPr lang="de-DE" smtClean="0"/>
              <a:t>9</a:t>
            </a:fld>
            <a:endParaRPr lang="de-DE"/>
          </a:p>
        </p:txBody>
      </p:sp>
    </p:spTree>
    <p:extLst>
      <p:ext uri="{BB962C8B-B14F-4D97-AF65-F5344CB8AC3E}">
        <p14:creationId xmlns:p14="http://schemas.microsoft.com/office/powerpoint/2010/main" val="29008744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4E4FA8-0488-7942-A750-1EEA312B0FD4}"/>
              </a:ext>
            </a:extLst>
          </p:cNvPr>
          <p:cNvSpPr>
            <a:spLocks noGrp="1"/>
          </p:cNvSpPr>
          <p:nvPr>
            <p:ph type="ctrTitle"/>
          </p:nvPr>
        </p:nvSpPr>
        <p:spPr>
          <a:xfrm>
            <a:off x="1524000" y="1321869"/>
            <a:ext cx="9144000" cy="2387600"/>
          </a:xfrm>
          <a:prstGeom prst="rect">
            <a:avLst/>
          </a:prstGeom>
        </p:spPr>
        <p:txBody>
          <a:bodyPr anchor="b">
            <a:normAutofit/>
          </a:bodyPr>
          <a:lstStyle>
            <a:lvl1pPr algn="ctr">
              <a:defRPr sz="3000"/>
            </a:lvl1pPr>
          </a:lstStyle>
          <a:p>
            <a:r>
              <a:rPr lang="de-DE" dirty="0"/>
              <a:t>Mastertitelformat bearbeiten</a:t>
            </a:r>
          </a:p>
        </p:txBody>
      </p:sp>
      <p:sp>
        <p:nvSpPr>
          <p:cNvPr id="3" name="Untertitel 2">
            <a:extLst>
              <a:ext uri="{FF2B5EF4-FFF2-40B4-BE49-F238E27FC236}">
                <a16:creationId xmlns:a16="http://schemas.microsoft.com/office/drawing/2014/main" id="{CA720996-BF2F-F341-9395-5E7F7175450C}"/>
              </a:ext>
            </a:extLst>
          </p:cNvPr>
          <p:cNvSpPr>
            <a:spLocks noGrp="1"/>
          </p:cNvSpPr>
          <p:nvPr>
            <p:ph type="subTitle" idx="1"/>
          </p:nvPr>
        </p:nvSpPr>
        <p:spPr>
          <a:xfrm>
            <a:off x="1524000" y="380154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grpSp>
        <p:nvGrpSpPr>
          <p:cNvPr id="12" name="Gruppieren 11">
            <a:extLst>
              <a:ext uri="{FF2B5EF4-FFF2-40B4-BE49-F238E27FC236}">
                <a16:creationId xmlns:a16="http://schemas.microsoft.com/office/drawing/2014/main" id="{44EB546F-2EB0-4B22-B565-A42C8F7B0426}"/>
              </a:ext>
            </a:extLst>
          </p:cNvPr>
          <p:cNvGrpSpPr/>
          <p:nvPr userDrawn="1"/>
        </p:nvGrpSpPr>
        <p:grpSpPr>
          <a:xfrm>
            <a:off x="7167317" y="117149"/>
            <a:ext cx="4829104" cy="1065600"/>
            <a:chOff x="7167317" y="117149"/>
            <a:chExt cx="4829104" cy="1065600"/>
          </a:xfrm>
        </p:grpSpPr>
        <p:sp>
          <p:nvSpPr>
            <p:cNvPr id="14" name="Rechteck 13">
              <a:extLst>
                <a:ext uri="{FF2B5EF4-FFF2-40B4-BE49-F238E27FC236}">
                  <a16:creationId xmlns:a16="http://schemas.microsoft.com/office/drawing/2014/main" id="{0C8B32B8-84EC-4882-B499-9CBE8160FA70}"/>
                </a:ext>
              </a:extLst>
            </p:cNvPr>
            <p:cNvSpPr/>
            <p:nvPr userDrawn="1"/>
          </p:nvSpPr>
          <p:spPr>
            <a:xfrm>
              <a:off x="11496287" y="314035"/>
              <a:ext cx="500134" cy="868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Ein Bild, das Zeichnung, Uhr enthält.&#10;&#10;Automatisch generierte Beschreibung">
              <a:extLst>
                <a:ext uri="{FF2B5EF4-FFF2-40B4-BE49-F238E27FC236}">
                  <a16:creationId xmlns:a16="http://schemas.microsoft.com/office/drawing/2014/main" id="{EC0B843F-681C-411F-BDA8-D485B1A8CD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7317" y="117149"/>
              <a:ext cx="4829104" cy="1065600"/>
            </a:xfrm>
            <a:prstGeom prst="rect">
              <a:avLst/>
            </a:prstGeom>
            <a:solidFill>
              <a:schemeClr val="bg1">
                <a:alpha val="0"/>
              </a:schemeClr>
            </a:solidFill>
          </p:spPr>
        </p:pic>
      </p:grpSp>
      <p:sp>
        <p:nvSpPr>
          <p:cNvPr id="4" name="Rechteck 3">
            <a:extLst>
              <a:ext uri="{FF2B5EF4-FFF2-40B4-BE49-F238E27FC236}">
                <a16:creationId xmlns:a16="http://schemas.microsoft.com/office/drawing/2014/main" id="{AE48755D-E750-47FF-9D47-727A4B08DD6E}"/>
              </a:ext>
            </a:extLst>
          </p:cNvPr>
          <p:cNvSpPr/>
          <p:nvPr userDrawn="1"/>
        </p:nvSpPr>
        <p:spPr>
          <a:xfrm>
            <a:off x="11996421" y="-21972"/>
            <a:ext cx="195579" cy="631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Picture 2" descr="Deutsche Gesetzliche Unfallversicherung - DGUV">
            <a:extLst>
              <a:ext uri="{FF2B5EF4-FFF2-40B4-BE49-F238E27FC236}">
                <a16:creationId xmlns:a16="http://schemas.microsoft.com/office/drawing/2014/main" id="{6045DF55-3EF6-484E-9D20-5BC9122BF2B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08989" y="6247864"/>
            <a:ext cx="2261186" cy="484873"/>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descr="Ein Bild, das Essen enthält.&#10;&#10;Automatisch generierte Beschreibung">
            <a:extLst>
              <a:ext uri="{FF2B5EF4-FFF2-40B4-BE49-F238E27FC236}">
                <a16:creationId xmlns:a16="http://schemas.microsoft.com/office/drawing/2014/main" id="{65D26CC3-F510-475A-8311-5B2D92270D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06341" y="6001102"/>
            <a:ext cx="2468327" cy="986495"/>
          </a:xfrm>
          <a:prstGeom prst="rect">
            <a:avLst/>
          </a:prstGeom>
        </p:spPr>
      </p:pic>
      <p:pic>
        <p:nvPicPr>
          <p:cNvPr id="20" name="Grafik 19" descr="Ein Bild, das Zeichnung enthält.&#10;&#10;Automatisch generierte Beschreibung">
            <a:extLst>
              <a:ext uri="{FF2B5EF4-FFF2-40B4-BE49-F238E27FC236}">
                <a16:creationId xmlns:a16="http://schemas.microsoft.com/office/drawing/2014/main" id="{E8A87480-2586-487A-A1E1-F6083B8E56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404" y="6197315"/>
            <a:ext cx="965376" cy="573522"/>
          </a:xfrm>
          <a:prstGeom prst="rect">
            <a:avLst/>
          </a:prstGeom>
        </p:spPr>
      </p:pic>
      <p:pic>
        <p:nvPicPr>
          <p:cNvPr id="21" name="Grafik 20">
            <a:extLst>
              <a:ext uri="{FF2B5EF4-FFF2-40B4-BE49-F238E27FC236}">
                <a16:creationId xmlns:a16="http://schemas.microsoft.com/office/drawing/2014/main" id="{5FFDEDF4-B628-4080-9C34-CF056AECABB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23106" y="6528400"/>
            <a:ext cx="1713439" cy="204793"/>
          </a:xfrm>
          <a:prstGeom prst="rect">
            <a:avLst/>
          </a:prstGeom>
        </p:spPr>
      </p:pic>
      <p:pic>
        <p:nvPicPr>
          <p:cNvPr id="22" name="Grafik 21">
            <a:extLst>
              <a:ext uri="{FF2B5EF4-FFF2-40B4-BE49-F238E27FC236}">
                <a16:creationId xmlns:a16="http://schemas.microsoft.com/office/drawing/2014/main" id="{50394AA8-A65A-40E2-93B4-21D9CD2322E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21018" y="6150042"/>
            <a:ext cx="822022" cy="648000"/>
          </a:xfrm>
          <a:prstGeom prst="rect">
            <a:avLst/>
          </a:prstGeom>
        </p:spPr>
      </p:pic>
      <p:pic>
        <p:nvPicPr>
          <p:cNvPr id="23" name="Grafik 22">
            <a:extLst>
              <a:ext uri="{FF2B5EF4-FFF2-40B4-BE49-F238E27FC236}">
                <a16:creationId xmlns:a16="http://schemas.microsoft.com/office/drawing/2014/main" id="{CB4FB164-CAF8-47AF-B743-4A9B135577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24274" y="6213778"/>
            <a:ext cx="1603763" cy="576000"/>
          </a:xfrm>
          <a:prstGeom prst="rect">
            <a:avLst/>
          </a:prstGeom>
        </p:spPr>
      </p:pic>
    </p:spTree>
    <p:extLst>
      <p:ext uri="{BB962C8B-B14F-4D97-AF65-F5344CB8AC3E}">
        <p14:creationId xmlns:p14="http://schemas.microsoft.com/office/powerpoint/2010/main" val="1122868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 name="Vertikaler Textplatzhalter 2">
            <a:extLst>
              <a:ext uri="{FF2B5EF4-FFF2-40B4-BE49-F238E27FC236}">
                <a16:creationId xmlns:a16="http://schemas.microsoft.com/office/drawing/2014/main" id="{CFA2E38F-E7D4-AC48-BE82-A63417BD7851}"/>
              </a:ext>
            </a:extLst>
          </p:cNvPr>
          <p:cNvSpPr>
            <a:spLocks noGrp="1"/>
          </p:cNvSpPr>
          <p:nvPr>
            <p:ph type="body" orient="vert" idx="1"/>
          </p:nvPr>
        </p:nvSpPr>
        <p:spPr>
          <a:xfrm>
            <a:off x="588528" y="872836"/>
            <a:ext cx="10820380" cy="5129341"/>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E0761EBA-AF06-4683-A0EE-696E78A60B39}"/>
              </a:ext>
            </a:extLst>
          </p:cNvPr>
          <p:cNvSpPr>
            <a:spLocks noGrp="1"/>
          </p:cNvSpPr>
          <p:nvPr>
            <p:ph type="sldNum" sz="quarter" idx="12"/>
          </p:nvPr>
        </p:nvSpPr>
        <p:spPr>
          <a:xfrm>
            <a:off x="588528" y="6333798"/>
            <a:ext cx="2743200" cy="365125"/>
          </a:xfrm>
        </p:spPr>
        <p:txBody>
          <a:bodyPr/>
          <a:lstStyle>
            <a:lvl1pPr algn="l">
              <a:defRPr b="0"/>
            </a:lvl1pPr>
          </a:lstStyle>
          <a:p>
            <a:fld id="{F923AC77-8158-4A8F-9D31-7B15E0E4DE1A}" type="slidenum">
              <a:rPr lang="de-DE" smtClean="0"/>
              <a:pPr/>
              <a:t>‹Nr.›</a:t>
            </a:fld>
            <a:endParaRPr lang="de-DE" dirty="0"/>
          </a:p>
        </p:txBody>
      </p:sp>
      <p:sp>
        <p:nvSpPr>
          <p:cNvPr id="7" name="Untertitel 2">
            <a:extLst>
              <a:ext uri="{FF2B5EF4-FFF2-40B4-BE49-F238E27FC236}">
                <a16:creationId xmlns:a16="http://schemas.microsoft.com/office/drawing/2014/main" id="{DD1F3ABD-71C1-4436-853A-E33C3CC53E88}"/>
              </a:ext>
            </a:extLst>
          </p:cNvPr>
          <p:cNvSpPr>
            <a:spLocks noGrp="1"/>
          </p:cNvSpPr>
          <p:nvPr>
            <p:ph type="subTitle" idx="13" hasCustomPrompt="1"/>
          </p:nvPr>
        </p:nvSpPr>
        <p:spPr>
          <a:xfrm>
            <a:off x="588528" y="207815"/>
            <a:ext cx="10763864" cy="477149"/>
          </a:xfrm>
        </p:spPr>
        <p:txBody>
          <a:bodyPr/>
          <a:lstStyle>
            <a:lvl1pPr marL="0" indent="0" algn="ctr">
              <a:buNone/>
              <a:defRPr sz="3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Mastertitelformat bearbeiten</a:t>
            </a:r>
          </a:p>
          <a:p>
            <a:endParaRPr lang="de-DE" dirty="0"/>
          </a:p>
        </p:txBody>
      </p:sp>
      <p:pic>
        <p:nvPicPr>
          <p:cNvPr id="9" name="Grafik 8" descr="Ein Bild, das Zeichnung, Uhr enthält.&#10;&#10;Automatisch generierte Beschreibung">
            <a:extLst>
              <a:ext uri="{FF2B5EF4-FFF2-40B4-BE49-F238E27FC236}">
                <a16:creationId xmlns:a16="http://schemas.microsoft.com/office/drawing/2014/main" id="{A4E3A5B6-CD1B-462A-B9C5-7820EAE57E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9098" y="6257729"/>
            <a:ext cx="2169834" cy="478800"/>
          </a:xfrm>
          <a:prstGeom prst="rect">
            <a:avLst/>
          </a:prstGeom>
          <a:solidFill>
            <a:schemeClr val="bg1"/>
          </a:solidFill>
        </p:spPr>
      </p:pic>
    </p:spTree>
    <p:extLst>
      <p:ext uri="{BB962C8B-B14F-4D97-AF65-F5344CB8AC3E}">
        <p14:creationId xmlns:p14="http://schemas.microsoft.com/office/powerpoint/2010/main" val="3897613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569FBB0-2494-6648-90DC-6447030AB84C}"/>
              </a:ext>
            </a:extLst>
          </p:cNvPr>
          <p:cNvSpPr>
            <a:spLocks noGrp="1"/>
          </p:cNvSpPr>
          <p:nvPr>
            <p:ph type="title" orient="vert"/>
          </p:nvPr>
        </p:nvSpPr>
        <p:spPr>
          <a:xfrm>
            <a:off x="8665708" y="1241367"/>
            <a:ext cx="2688091" cy="5007033"/>
          </a:xfrm>
          <a:prstGeom prst="rect">
            <a:avLst/>
          </a:prstGeom>
        </p:spPr>
        <p:txBody>
          <a:bodyPr vert="eaVert"/>
          <a:lstStyle/>
          <a:p>
            <a:r>
              <a:rPr lang="de-DE" dirty="0"/>
              <a:t>Mastertitelformat bearbeiten</a:t>
            </a:r>
          </a:p>
        </p:txBody>
      </p:sp>
      <p:sp>
        <p:nvSpPr>
          <p:cNvPr id="3" name="Vertikaler Textplatzhalter 2">
            <a:extLst>
              <a:ext uri="{FF2B5EF4-FFF2-40B4-BE49-F238E27FC236}">
                <a16:creationId xmlns:a16="http://schemas.microsoft.com/office/drawing/2014/main" id="{DD5FCA3F-2278-D346-8D7A-45D81458EA14}"/>
              </a:ext>
            </a:extLst>
          </p:cNvPr>
          <p:cNvSpPr>
            <a:spLocks noGrp="1"/>
          </p:cNvSpPr>
          <p:nvPr>
            <p:ph type="body" orient="vert" idx="1"/>
          </p:nvPr>
        </p:nvSpPr>
        <p:spPr>
          <a:xfrm>
            <a:off x="650240" y="1241367"/>
            <a:ext cx="7922260" cy="5007033"/>
          </a:xfrm>
        </p:spPr>
        <p:txBody>
          <a:bodyPr vert="eaVert"/>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15223103-8927-4937-8452-ED7BB3A21F4B}"/>
              </a:ext>
            </a:extLst>
          </p:cNvPr>
          <p:cNvSpPr>
            <a:spLocks noGrp="1"/>
          </p:cNvSpPr>
          <p:nvPr>
            <p:ph type="sldNum" sz="quarter" idx="12"/>
          </p:nvPr>
        </p:nvSpPr>
        <p:spPr>
          <a:xfrm>
            <a:off x="588528" y="6333798"/>
            <a:ext cx="2743200" cy="365125"/>
          </a:xfrm>
        </p:spPr>
        <p:txBody>
          <a:bodyPr/>
          <a:lstStyle>
            <a:lvl1pPr algn="l">
              <a:defRPr b="0"/>
            </a:lvl1pPr>
          </a:lstStyle>
          <a:p>
            <a:fld id="{F923AC77-8158-4A8F-9D31-7B15E0E4DE1A}" type="slidenum">
              <a:rPr lang="de-DE" smtClean="0"/>
              <a:pPr/>
              <a:t>‹Nr.›</a:t>
            </a:fld>
            <a:endParaRPr lang="de-DE" dirty="0"/>
          </a:p>
        </p:txBody>
      </p:sp>
      <p:pic>
        <p:nvPicPr>
          <p:cNvPr id="7" name="Grafik 6" descr="Ein Bild, das Zeichnung, Uhr enthält.&#10;&#10;Automatisch generierte Beschreibung">
            <a:extLst>
              <a:ext uri="{FF2B5EF4-FFF2-40B4-BE49-F238E27FC236}">
                <a16:creationId xmlns:a16="http://schemas.microsoft.com/office/drawing/2014/main" id="{B134D962-D6FF-4F25-83F8-E27625579D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9098" y="6257729"/>
            <a:ext cx="2169834" cy="478800"/>
          </a:xfrm>
          <a:prstGeom prst="rect">
            <a:avLst/>
          </a:prstGeom>
          <a:solidFill>
            <a:schemeClr val="bg1"/>
          </a:solidFill>
        </p:spPr>
      </p:pic>
    </p:spTree>
    <p:extLst>
      <p:ext uri="{BB962C8B-B14F-4D97-AF65-F5344CB8AC3E}">
        <p14:creationId xmlns:p14="http://schemas.microsoft.com/office/powerpoint/2010/main" val="3571990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FCC6673-D7F0-5746-9388-D46FE36970D9}"/>
              </a:ext>
            </a:extLst>
          </p:cNvPr>
          <p:cNvSpPr>
            <a:spLocks noGrp="1"/>
          </p:cNvSpPr>
          <p:nvPr>
            <p:ph type="sldNum" sz="quarter" idx="12"/>
          </p:nvPr>
        </p:nvSpPr>
        <p:spPr>
          <a:xfrm>
            <a:off x="588528" y="6333798"/>
            <a:ext cx="2743200" cy="365125"/>
          </a:xfrm>
        </p:spPr>
        <p:txBody>
          <a:bodyPr/>
          <a:lstStyle>
            <a:lvl1pPr algn="l">
              <a:defRPr b="0"/>
            </a:lvl1pPr>
          </a:lstStyle>
          <a:p>
            <a:fld id="{F923AC77-8158-4A8F-9D31-7B15E0E4DE1A}" type="slidenum">
              <a:rPr lang="de-DE" smtClean="0"/>
              <a:pPr/>
              <a:t>‹Nr.›</a:t>
            </a:fld>
            <a:endParaRPr lang="de-DE" dirty="0"/>
          </a:p>
        </p:txBody>
      </p:sp>
      <p:pic>
        <p:nvPicPr>
          <p:cNvPr id="7" name="Grafik 6" descr="Ein Bild, das Zeichnung, Uhr enthält.&#10;&#10;Automatisch generierte Beschreibung">
            <a:extLst>
              <a:ext uri="{FF2B5EF4-FFF2-40B4-BE49-F238E27FC236}">
                <a16:creationId xmlns:a16="http://schemas.microsoft.com/office/drawing/2014/main" id="{B7F75FDC-9FE9-42B8-BAA6-6494936E59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9098" y="6257729"/>
            <a:ext cx="2169834" cy="478800"/>
          </a:xfrm>
          <a:prstGeom prst="rect">
            <a:avLst/>
          </a:prstGeom>
          <a:solidFill>
            <a:schemeClr val="bg1"/>
          </a:solidFill>
        </p:spPr>
      </p:pic>
      <p:sp>
        <p:nvSpPr>
          <p:cNvPr id="10" name="Inhaltsplatzhalter 2">
            <a:extLst>
              <a:ext uri="{FF2B5EF4-FFF2-40B4-BE49-F238E27FC236}">
                <a16:creationId xmlns:a16="http://schemas.microsoft.com/office/drawing/2014/main" id="{E239BE84-18BD-40E6-A9B0-F847FCCB0EAE}"/>
              </a:ext>
            </a:extLst>
          </p:cNvPr>
          <p:cNvSpPr>
            <a:spLocks noGrp="1"/>
          </p:cNvSpPr>
          <p:nvPr>
            <p:ph idx="1"/>
          </p:nvPr>
        </p:nvSpPr>
        <p:spPr>
          <a:xfrm>
            <a:off x="588528" y="964229"/>
            <a:ext cx="10763865" cy="5195271"/>
          </a:xfrm>
        </p:spPr>
        <p:txBody>
          <a:bodyPr>
            <a:normAutofit/>
          </a:bodyPr>
          <a:lstStyle>
            <a:lvl1pPr>
              <a:spcBef>
                <a:spcPts val="600"/>
              </a:spcBef>
              <a:spcAft>
                <a:spcPts val="600"/>
              </a:spcAft>
              <a:defRPr sz="2200" b="0" i="0">
                <a:latin typeface="Arial" panose="020B0604020202020204" pitchFamily="34" charset="0"/>
                <a:cs typeface="Arial" panose="020B0604020202020204" pitchFamily="34" charset="0"/>
              </a:defRPr>
            </a:lvl1pPr>
            <a:lvl2pPr>
              <a:spcBef>
                <a:spcPts val="600"/>
              </a:spcBef>
              <a:spcAft>
                <a:spcPts val="600"/>
              </a:spcAft>
              <a:defRPr sz="2000" b="0" i="0">
                <a:latin typeface="Arial" panose="020B0604020202020204" pitchFamily="34" charset="0"/>
                <a:cs typeface="Arial" panose="020B0604020202020204" pitchFamily="34" charset="0"/>
              </a:defRPr>
            </a:lvl2pPr>
            <a:lvl3pPr>
              <a:spcBef>
                <a:spcPts val="600"/>
              </a:spcBef>
              <a:spcAft>
                <a:spcPts val="600"/>
              </a:spcAft>
              <a:defRPr sz="2000" b="0" i="0">
                <a:latin typeface="Arial" panose="020B0604020202020204" pitchFamily="34" charset="0"/>
                <a:cs typeface="Arial" panose="020B0604020202020204" pitchFamily="34" charset="0"/>
              </a:defRPr>
            </a:lvl3pPr>
            <a:lvl4pPr>
              <a:spcBef>
                <a:spcPts val="600"/>
              </a:spcBef>
              <a:spcAft>
                <a:spcPts val="600"/>
              </a:spcAft>
              <a:defRPr sz="1800" b="0" i="0">
                <a:latin typeface="Arial" panose="020B0604020202020204" pitchFamily="34" charset="0"/>
                <a:cs typeface="Arial" panose="020B0604020202020204" pitchFamily="34" charset="0"/>
              </a:defRPr>
            </a:lvl4pPr>
            <a:lvl5pPr>
              <a:spcBef>
                <a:spcPts val="600"/>
              </a:spcBef>
              <a:spcAft>
                <a:spcPts val="600"/>
              </a:spcAft>
              <a:defRPr sz="1800" b="0" i="0">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Untertitel 2">
            <a:extLst>
              <a:ext uri="{FF2B5EF4-FFF2-40B4-BE49-F238E27FC236}">
                <a16:creationId xmlns:a16="http://schemas.microsoft.com/office/drawing/2014/main" id="{17EAF356-CCA2-436D-B0C9-174F3E744285}"/>
              </a:ext>
            </a:extLst>
          </p:cNvPr>
          <p:cNvSpPr>
            <a:spLocks noGrp="1"/>
          </p:cNvSpPr>
          <p:nvPr>
            <p:ph type="subTitle" idx="13" hasCustomPrompt="1"/>
          </p:nvPr>
        </p:nvSpPr>
        <p:spPr>
          <a:xfrm>
            <a:off x="588528" y="271315"/>
            <a:ext cx="10763864" cy="477149"/>
          </a:xfrm>
        </p:spPr>
        <p:txBody>
          <a:bodyPr/>
          <a:lstStyle>
            <a:lvl1pPr marL="0" indent="0" algn="ctr">
              <a:buNone/>
              <a:defRPr sz="3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Mastertitelformat bearbeiten</a:t>
            </a:r>
          </a:p>
          <a:p>
            <a:endParaRPr lang="de-DE" dirty="0"/>
          </a:p>
        </p:txBody>
      </p:sp>
    </p:spTree>
    <p:extLst>
      <p:ext uri="{BB962C8B-B14F-4D97-AF65-F5344CB8AC3E}">
        <p14:creationId xmlns:p14="http://schemas.microsoft.com/office/powerpoint/2010/main" val="369187590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761E6-1837-0A44-B7EF-6400A4011960}"/>
              </a:ext>
            </a:extLst>
          </p:cNvPr>
          <p:cNvSpPr>
            <a:spLocks noGrp="1"/>
          </p:cNvSpPr>
          <p:nvPr>
            <p:ph type="title"/>
          </p:nvPr>
        </p:nvSpPr>
        <p:spPr>
          <a:xfrm>
            <a:off x="838200" y="1562793"/>
            <a:ext cx="10515600" cy="2132112"/>
          </a:xfrm>
          <a:prstGeom prst="rect">
            <a:avLst/>
          </a:prstGeom>
        </p:spPr>
        <p:txBody>
          <a:bodyPr anchor="b">
            <a:normAutofit/>
          </a:bodyPr>
          <a:lstStyle>
            <a:lvl1pPr>
              <a:defRPr sz="3000"/>
            </a:lvl1pPr>
          </a:lstStyle>
          <a:p>
            <a:r>
              <a:rPr lang="de-DE" dirty="0"/>
              <a:t>Mastertitelformat bearbeiten</a:t>
            </a:r>
          </a:p>
        </p:txBody>
      </p:sp>
      <p:sp>
        <p:nvSpPr>
          <p:cNvPr id="3" name="Textplatzhalter 2">
            <a:extLst>
              <a:ext uri="{FF2B5EF4-FFF2-40B4-BE49-F238E27FC236}">
                <a16:creationId xmlns:a16="http://schemas.microsoft.com/office/drawing/2014/main" id="{D8D8F502-B293-504A-A0A3-2B93BB843B91}"/>
              </a:ext>
            </a:extLst>
          </p:cNvPr>
          <p:cNvSpPr>
            <a:spLocks noGrp="1"/>
          </p:cNvSpPr>
          <p:nvPr>
            <p:ph type="body" idx="1"/>
          </p:nvPr>
        </p:nvSpPr>
        <p:spPr>
          <a:xfrm>
            <a:off x="838200" y="385794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grpSp>
        <p:nvGrpSpPr>
          <p:cNvPr id="11" name="Gruppieren 10">
            <a:extLst>
              <a:ext uri="{FF2B5EF4-FFF2-40B4-BE49-F238E27FC236}">
                <a16:creationId xmlns:a16="http://schemas.microsoft.com/office/drawing/2014/main" id="{444B069E-2B22-4F85-A008-05FB9248FC4A}"/>
              </a:ext>
            </a:extLst>
          </p:cNvPr>
          <p:cNvGrpSpPr/>
          <p:nvPr userDrawn="1"/>
        </p:nvGrpSpPr>
        <p:grpSpPr>
          <a:xfrm>
            <a:off x="7167317" y="117149"/>
            <a:ext cx="4829104" cy="1065600"/>
            <a:chOff x="7167317" y="117149"/>
            <a:chExt cx="4829104" cy="1065600"/>
          </a:xfrm>
        </p:grpSpPr>
        <p:sp>
          <p:nvSpPr>
            <p:cNvPr id="12" name="Rechteck 11">
              <a:extLst>
                <a:ext uri="{FF2B5EF4-FFF2-40B4-BE49-F238E27FC236}">
                  <a16:creationId xmlns:a16="http://schemas.microsoft.com/office/drawing/2014/main" id="{1D4C6B8E-EA57-472C-A6E5-BF6DAE10C31E}"/>
                </a:ext>
              </a:extLst>
            </p:cNvPr>
            <p:cNvSpPr/>
            <p:nvPr userDrawn="1"/>
          </p:nvSpPr>
          <p:spPr>
            <a:xfrm>
              <a:off x="11496287" y="314035"/>
              <a:ext cx="500134" cy="868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Ein Bild, das Zeichnung, Uhr enthält.&#10;&#10;Automatisch generierte Beschreibung">
              <a:extLst>
                <a:ext uri="{FF2B5EF4-FFF2-40B4-BE49-F238E27FC236}">
                  <a16:creationId xmlns:a16="http://schemas.microsoft.com/office/drawing/2014/main" id="{0A643A00-B5A9-45AC-B3BF-BB0D66CC6F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7317" y="117149"/>
              <a:ext cx="4829104" cy="1065600"/>
            </a:xfrm>
            <a:prstGeom prst="rect">
              <a:avLst/>
            </a:prstGeom>
            <a:solidFill>
              <a:schemeClr val="bg1">
                <a:alpha val="0"/>
              </a:schemeClr>
            </a:solidFill>
          </p:spPr>
        </p:pic>
      </p:grpSp>
      <p:pic>
        <p:nvPicPr>
          <p:cNvPr id="14" name="Picture 2" descr="Deutsche Gesetzliche Unfallversicherung - DGUV">
            <a:extLst>
              <a:ext uri="{FF2B5EF4-FFF2-40B4-BE49-F238E27FC236}">
                <a16:creationId xmlns:a16="http://schemas.microsoft.com/office/drawing/2014/main" id="{63FE124A-3810-4577-8F94-1639FA24989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908989" y="6247864"/>
            <a:ext cx="2261186" cy="484873"/>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descr="Ein Bild, das Essen enthält.&#10;&#10;Automatisch generierte Beschreibung">
            <a:extLst>
              <a:ext uri="{FF2B5EF4-FFF2-40B4-BE49-F238E27FC236}">
                <a16:creationId xmlns:a16="http://schemas.microsoft.com/office/drawing/2014/main" id="{316DBD4B-7AE8-4065-A30C-594A54611E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06341" y="6001102"/>
            <a:ext cx="2468327" cy="986495"/>
          </a:xfrm>
          <a:prstGeom prst="rect">
            <a:avLst/>
          </a:prstGeom>
        </p:spPr>
      </p:pic>
      <p:pic>
        <p:nvPicPr>
          <p:cNvPr id="17" name="Grafik 16" descr="Ein Bild, das Zeichnung enthält.&#10;&#10;Automatisch generierte Beschreibung">
            <a:extLst>
              <a:ext uri="{FF2B5EF4-FFF2-40B4-BE49-F238E27FC236}">
                <a16:creationId xmlns:a16="http://schemas.microsoft.com/office/drawing/2014/main" id="{D5A5DAA5-48DC-4D2E-9965-6BAA208572A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0404" y="6197315"/>
            <a:ext cx="965376" cy="573522"/>
          </a:xfrm>
          <a:prstGeom prst="rect">
            <a:avLst/>
          </a:prstGeom>
        </p:spPr>
      </p:pic>
      <p:pic>
        <p:nvPicPr>
          <p:cNvPr id="18" name="Grafik 17">
            <a:extLst>
              <a:ext uri="{FF2B5EF4-FFF2-40B4-BE49-F238E27FC236}">
                <a16:creationId xmlns:a16="http://schemas.microsoft.com/office/drawing/2014/main" id="{5A4553A5-5A6F-4AA2-9E15-4A72D9CCA97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23106" y="6528400"/>
            <a:ext cx="1713439" cy="204793"/>
          </a:xfrm>
          <a:prstGeom prst="rect">
            <a:avLst/>
          </a:prstGeom>
        </p:spPr>
      </p:pic>
      <p:pic>
        <p:nvPicPr>
          <p:cNvPr id="19" name="Grafik 18">
            <a:extLst>
              <a:ext uri="{FF2B5EF4-FFF2-40B4-BE49-F238E27FC236}">
                <a16:creationId xmlns:a16="http://schemas.microsoft.com/office/drawing/2014/main" id="{7CB9FC2D-31B2-40E7-A60D-B29268175A5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21018" y="6150042"/>
            <a:ext cx="822022" cy="648000"/>
          </a:xfrm>
          <a:prstGeom prst="rect">
            <a:avLst/>
          </a:prstGeom>
        </p:spPr>
      </p:pic>
      <p:pic>
        <p:nvPicPr>
          <p:cNvPr id="20" name="Grafik 19">
            <a:extLst>
              <a:ext uri="{FF2B5EF4-FFF2-40B4-BE49-F238E27FC236}">
                <a16:creationId xmlns:a16="http://schemas.microsoft.com/office/drawing/2014/main" id="{EF5C4B5D-1E27-4932-8DFF-A86A09A22E7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24274" y="6213778"/>
            <a:ext cx="1603763" cy="576000"/>
          </a:xfrm>
          <a:prstGeom prst="rect">
            <a:avLst/>
          </a:prstGeom>
        </p:spPr>
      </p:pic>
    </p:spTree>
    <p:extLst>
      <p:ext uri="{BB962C8B-B14F-4D97-AF65-F5344CB8AC3E}">
        <p14:creationId xmlns:p14="http://schemas.microsoft.com/office/powerpoint/2010/main" val="910671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1C1E46B3-373E-4906-8746-ED20E741AB41}"/>
              </a:ext>
            </a:extLst>
          </p:cNvPr>
          <p:cNvSpPr>
            <a:spLocks noGrp="1"/>
          </p:cNvSpPr>
          <p:nvPr>
            <p:ph type="sldNum" sz="quarter" idx="12"/>
          </p:nvPr>
        </p:nvSpPr>
        <p:spPr>
          <a:xfrm>
            <a:off x="588528" y="6333798"/>
            <a:ext cx="2743200" cy="365125"/>
          </a:xfrm>
        </p:spPr>
        <p:txBody>
          <a:bodyPr/>
          <a:lstStyle>
            <a:lvl1pPr>
              <a:defRPr b="0"/>
            </a:lvl1pPr>
          </a:lstStyle>
          <a:p>
            <a:pPr algn="l"/>
            <a:fld id="{F923AC77-8158-4A8F-9D31-7B15E0E4DE1A}" type="slidenum">
              <a:rPr lang="de-DE" smtClean="0"/>
              <a:pPr algn="l"/>
              <a:t>‹Nr.›</a:t>
            </a:fld>
            <a:endParaRPr lang="de-DE" dirty="0"/>
          </a:p>
        </p:txBody>
      </p:sp>
      <p:pic>
        <p:nvPicPr>
          <p:cNvPr id="8" name="Grafik 7" descr="Ein Bild, das Zeichnung, Uhr enthält.&#10;&#10;Automatisch generierte Beschreibung">
            <a:extLst>
              <a:ext uri="{FF2B5EF4-FFF2-40B4-BE49-F238E27FC236}">
                <a16:creationId xmlns:a16="http://schemas.microsoft.com/office/drawing/2014/main" id="{C46D606C-1826-4AE8-BE80-29E98C24B4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9098" y="6257729"/>
            <a:ext cx="2169834" cy="478800"/>
          </a:xfrm>
          <a:prstGeom prst="rect">
            <a:avLst/>
          </a:prstGeom>
          <a:solidFill>
            <a:schemeClr val="bg1"/>
          </a:solidFill>
        </p:spPr>
      </p:pic>
      <p:sp>
        <p:nvSpPr>
          <p:cNvPr id="9" name="Inhaltsplatzhalter 2">
            <a:extLst>
              <a:ext uri="{FF2B5EF4-FFF2-40B4-BE49-F238E27FC236}">
                <a16:creationId xmlns:a16="http://schemas.microsoft.com/office/drawing/2014/main" id="{DEAB6211-9950-4688-A057-8728D445CEAF}"/>
              </a:ext>
            </a:extLst>
          </p:cNvPr>
          <p:cNvSpPr>
            <a:spLocks noGrp="1"/>
          </p:cNvSpPr>
          <p:nvPr>
            <p:ph sz="half" idx="1"/>
          </p:nvPr>
        </p:nvSpPr>
        <p:spPr>
          <a:xfrm>
            <a:off x="588528" y="922714"/>
            <a:ext cx="5431272" cy="4885116"/>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Inhaltsplatzhalter 3">
            <a:extLst>
              <a:ext uri="{FF2B5EF4-FFF2-40B4-BE49-F238E27FC236}">
                <a16:creationId xmlns:a16="http://schemas.microsoft.com/office/drawing/2014/main" id="{720221EE-A4DA-4ABB-B844-84E47CB7EA6E}"/>
              </a:ext>
            </a:extLst>
          </p:cNvPr>
          <p:cNvSpPr>
            <a:spLocks noGrp="1"/>
          </p:cNvSpPr>
          <p:nvPr>
            <p:ph sz="half" idx="2"/>
          </p:nvPr>
        </p:nvSpPr>
        <p:spPr>
          <a:xfrm>
            <a:off x="6096000" y="922714"/>
            <a:ext cx="5312908" cy="4885116"/>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Untertitel 2">
            <a:extLst>
              <a:ext uri="{FF2B5EF4-FFF2-40B4-BE49-F238E27FC236}">
                <a16:creationId xmlns:a16="http://schemas.microsoft.com/office/drawing/2014/main" id="{4FDF4B3C-7070-4E3F-A029-E773713D91C3}"/>
              </a:ext>
            </a:extLst>
          </p:cNvPr>
          <p:cNvSpPr>
            <a:spLocks noGrp="1"/>
          </p:cNvSpPr>
          <p:nvPr>
            <p:ph type="subTitle" idx="13" hasCustomPrompt="1"/>
          </p:nvPr>
        </p:nvSpPr>
        <p:spPr>
          <a:xfrm>
            <a:off x="588528" y="207815"/>
            <a:ext cx="10763864" cy="477149"/>
          </a:xfrm>
        </p:spPr>
        <p:txBody>
          <a:bodyPr/>
          <a:lstStyle>
            <a:lvl1pPr marL="0" indent="0" algn="ctr">
              <a:buNone/>
              <a:defRPr sz="3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Mastertitelformat bearbeiten</a:t>
            </a:r>
          </a:p>
          <a:p>
            <a:endParaRPr lang="de-DE" dirty="0"/>
          </a:p>
        </p:txBody>
      </p:sp>
    </p:spTree>
    <p:extLst>
      <p:ext uri="{BB962C8B-B14F-4D97-AF65-F5344CB8AC3E}">
        <p14:creationId xmlns:p14="http://schemas.microsoft.com/office/powerpoint/2010/main" val="2350841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6D30AC5-423C-1E4E-A92C-86F8B903B802}"/>
              </a:ext>
            </a:extLst>
          </p:cNvPr>
          <p:cNvSpPr>
            <a:spLocks noGrp="1"/>
          </p:cNvSpPr>
          <p:nvPr>
            <p:ph type="body" idx="1"/>
          </p:nvPr>
        </p:nvSpPr>
        <p:spPr>
          <a:xfrm>
            <a:off x="588528" y="814644"/>
            <a:ext cx="5350423" cy="59458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090CD534-0A87-4448-AB04-4E887CF59536}"/>
              </a:ext>
            </a:extLst>
          </p:cNvPr>
          <p:cNvSpPr>
            <a:spLocks noGrp="1"/>
          </p:cNvSpPr>
          <p:nvPr>
            <p:ph sz="half" idx="2"/>
          </p:nvPr>
        </p:nvSpPr>
        <p:spPr>
          <a:xfrm>
            <a:off x="588528" y="1496287"/>
            <a:ext cx="5350423" cy="443900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CCC3A9E7-BBC7-C24C-9EB3-D0870F599E9D}"/>
              </a:ext>
            </a:extLst>
          </p:cNvPr>
          <p:cNvSpPr>
            <a:spLocks noGrp="1"/>
          </p:cNvSpPr>
          <p:nvPr>
            <p:ph type="body" sz="quarter" idx="3"/>
          </p:nvPr>
        </p:nvSpPr>
        <p:spPr>
          <a:xfrm>
            <a:off x="6194427" y="814643"/>
            <a:ext cx="5157965" cy="59458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E8CEDE26-6424-AA48-AF1E-FF99C591AFAA}"/>
              </a:ext>
            </a:extLst>
          </p:cNvPr>
          <p:cNvSpPr>
            <a:spLocks noGrp="1"/>
          </p:cNvSpPr>
          <p:nvPr>
            <p:ph sz="quarter" idx="4"/>
          </p:nvPr>
        </p:nvSpPr>
        <p:spPr>
          <a:xfrm>
            <a:off x="6194427" y="1496287"/>
            <a:ext cx="5157966" cy="4439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Foliennummernplatzhalter 5">
            <a:extLst>
              <a:ext uri="{FF2B5EF4-FFF2-40B4-BE49-F238E27FC236}">
                <a16:creationId xmlns:a16="http://schemas.microsoft.com/office/drawing/2014/main" id="{B5BFA10D-0A94-4952-93D1-E52CBEA6DA50}"/>
              </a:ext>
            </a:extLst>
          </p:cNvPr>
          <p:cNvSpPr>
            <a:spLocks noGrp="1"/>
          </p:cNvSpPr>
          <p:nvPr>
            <p:ph type="sldNum" sz="quarter" idx="12"/>
          </p:nvPr>
        </p:nvSpPr>
        <p:spPr>
          <a:xfrm>
            <a:off x="588528" y="6333798"/>
            <a:ext cx="2743200" cy="365125"/>
          </a:xfrm>
        </p:spPr>
        <p:txBody>
          <a:bodyPr/>
          <a:lstStyle>
            <a:lvl1pPr algn="l">
              <a:defRPr b="0"/>
            </a:lvl1pPr>
          </a:lstStyle>
          <a:p>
            <a:fld id="{F923AC77-8158-4A8F-9D31-7B15E0E4DE1A}" type="slidenum">
              <a:rPr lang="de-DE" smtClean="0"/>
              <a:pPr/>
              <a:t>‹Nr.›</a:t>
            </a:fld>
            <a:endParaRPr lang="de-DE" dirty="0"/>
          </a:p>
        </p:txBody>
      </p:sp>
      <p:sp>
        <p:nvSpPr>
          <p:cNvPr id="10" name="Untertitel 2">
            <a:extLst>
              <a:ext uri="{FF2B5EF4-FFF2-40B4-BE49-F238E27FC236}">
                <a16:creationId xmlns:a16="http://schemas.microsoft.com/office/drawing/2014/main" id="{F5ED0A6B-CF57-4BF4-A826-D1C4231B3289}"/>
              </a:ext>
            </a:extLst>
          </p:cNvPr>
          <p:cNvSpPr>
            <a:spLocks noGrp="1"/>
          </p:cNvSpPr>
          <p:nvPr>
            <p:ph type="subTitle" idx="13" hasCustomPrompt="1"/>
          </p:nvPr>
        </p:nvSpPr>
        <p:spPr>
          <a:xfrm>
            <a:off x="588528" y="207815"/>
            <a:ext cx="10763864" cy="477149"/>
          </a:xfrm>
        </p:spPr>
        <p:txBody>
          <a:bodyPr/>
          <a:lstStyle>
            <a:lvl1pPr marL="0" indent="0" algn="ctr">
              <a:buNone/>
              <a:defRPr sz="3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Mastertitelformat bearbeiten</a:t>
            </a:r>
          </a:p>
          <a:p>
            <a:endParaRPr lang="de-DE" dirty="0"/>
          </a:p>
        </p:txBody>
      </p:sp>
      <p:pic>
        <p:nvPicPr>
          <p:cNvPr id="12" name="Grafik 11" descr="Ein Bild, das Zeichnung, Uhr enthält.&#10;&#10;Automatisch generierte Beschreibung">
            <a:extLst>
              <a:ext uri="{FF2B5EF4-FFF2-40B4-BE49-F238E27FC236}">
                <a16:creationId xmlns:a16="http://schemas.microsoft.com/office/drawing/2014/main" id="{D68B38EF-2153-4E6E-9877-4FA5D8217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9098" y="6257729"/>
            <a:ext cx="2169834" cy="478800"/>
          </a:xfrm>
          <a:prstGeom prst="rect">
            <a:avLst/>
          </a:prstGeom>
          <a:solidFill>
            <a:schemeClr val="bg1"/>
          </a:solidFill>
        </p:spPr>
      </p:pic>
    </p:spTree>
    <p:extLst>
      <p:ext uri="{BB962C8B-B14F-4D97-AF65-F5344CB8AC3E}">
        <p14:creationId xmlns:p14="http://schemas.microsoft.com/office/powerpoint/2010/main" val="745458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5" name="Foliennummernplatzhalter 5">
            <a:extLst>
              <a:ext uri="{FF2B5EF4-FFF2-40B4-BE49-F238E27FC236}">
                <a16:creationId xmlns:a16="http://schemas.microsoft.com/office/drawing/2014/main" id="{C3229E05-80EF-40BB-8606-244ED8427C7A}"/>
              </a:ext>
            </a:extLst>
          </p:cNvPr>
          <p:cNvSpPr>
            <a:spLocks noGrp="1"/>
          </p:cNvSpPr>
          <p:nvPr>
            <p:ph type="sldNum" sz="quarter" idx="12"/>
          </p:nvPr>
        </p:nvSpPr>
        <p:spPr>
          <a:xfrm>
            <a:off x="588528" y="6333798"/>
            <a:ext cx="2743200" cy="365125"/>
          </a:xfrm>
        </p:spPr>
        <p:txBody>
          <a:bodyPr/>
          <a:lstStyle>
            <a:lvl1pPr algn="l">
              <a:defRPr b="0"/>
            </a:lvl1pPr>
          </a:lstStyle>
          <a:p>
            <a:fld id="{F923AC77-8158-4A8F-9D31-7B15E0E4DE1A}" type="slidenum">
              <a:rPr lang="de-DE" smtClean="0"/>
              <a:pPr/>
              <a:t>‹Nr.›</a:t>
            </a:fld>
            <a:endParaRPr lang="de-DE" dirty="0"/>
          </a:p>
        </p:txBody>
      </p:sp>
      <p:sp>
        <p:nvSpPr>
          <p:cNvPr id="6" name="Untertitel 2">
            <a:extLst>
              <a:ext uri="{FF2B5EF4-FFF2-40B4-BE49-F238E27FC236}">
                <a16:creationId xmlns:a16="http://schemas.microsoft.com/office/drawing/2014/main" id="{03112C69-9BCC-45B1-9720-78164FC52897}"/>
              </a:ext>
            </a:extLst>
          </p:cNvPr>
          <p:cNvSpPr>
            <a:spLocks noGrp="1"/>
          </p:cNvSpPr>
          <p:nvPr>
            <p:ph type="subTitle" idx="13" hasCustomPrompt="1"/>
          </p:nvPr>
        </p:nvSpPr>
        <p:spPr>
          <a:xfrm>
            <a:off x="588528" y="207815"/>
            <a:ext cx="10763864" cy="477149"/>
          </a:xfrm>
        </p:spPr>
        <p:txBody>
          <a:bodyPr/>
          <a:lstStyle>
            <a:lvl1pPr marL="0" indent="0" algn="ctr">
              <a:buNone/>
              <a:defRPr sz="3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Mastertitelformat bearbeiten</a:t>
            </a:r>
          </a:p>
          <a:p>
            <a:endParaRPr lang="de-DE" dirty="0"/>
          </a:p>
        </p:txBody>
      </p:sp>
      <p:pic>
        <p:nvPicPr>
          <p:cNvPr id="8" name="Grafik 7" descr="Ein Bild, das Zeichnung, Uhr enthält.&#10;&#10;Automatisch generierte Beschreibung">
            <a:extLst>
              <a:ext uri="{FF2B5EF4-FFF2-40B4-BE49-F238E27FC236}">
                <a16:creationId xmlns:a16="http://schemas.microsoft.com/office/drawing/2014/main" id="{2F2028D6-A13C-4DDF-A368-4648458A2E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9098" y="6257729"/>
            <a:ext cx="2169834" cy="478800"/>
          </a:xfrm>
          <a:prstGeom prst="rect">
            <a:avLst/>
          </a:prstGeom>
          <a:solidFill>
            <a:schemeClr val="bg1"/>
          </a:solidFill>
        </p:spPr>
      </p:pic>
    </p:spTree>
    <p:extLst>
      <p:ext uri="{BB962C8B-B14F-4D97-AF65-F5344CB8AC3E}">
        <p14:creationId xmlns:p14="http://schemas.microsoft.com/office/powerpoint/2010/main" val="269110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5">
            <a:extLst>
              <a:ext uri="{FF2B5EF4-FFF2-40B4-BE49-F238E27FC236}">
                <a16:creationId xmlns:a16="http://schemas.microsoft.com/office/drawing/2014/main" id="{EC93222C-5445-486A-A6C2-AC789038A935}"/>
              </a:ext>
            </a:extLst>
          </p:cNvPr>
          <p:cNvSpPr>
            <a:spLocks noGrp="1"/>
          </p:cNvSpPr>
          <p:nvPr>
            <p:ph type="sldNum" sz="quarter" idx="12"/>
          </p:nvPr>
        </p:nvSpPr>
        <p:spPr>
          <a:xfrm>
            <a:off x="588528" y="6333798"/>
            <a:ext cx="2743200" cy="365125"/>
          </a:xfrm>
        </p:spPr>
        <p:txBody>
          <a:bodyPr/>
          <a:lstStyle>
            <a:lvl1pPr algn="l">
              <a:defRPr b="0"/>
            </a:lvl1pPr>
          </a:lstStyle>
          <a:p>
            <a:fld id="{F923AC77-8158-4A8F-9D31-7B15E0E4DE1A}" type="slidenum">
              <a:rPr lang="de-DE" smtClean="0"/>
              <a:pPr/>
              <a:t>‹Nr.›</a:t>
            </a:fld>
            <a:endParaRPr lang="de-DE" dirty="0"/>
          </a:p>
        </p:txBody>
      </p:sp>
      <p:pic>
        <p:nvPicPr>
          <p:cNvPr id="5" name="Grafik 4" descr="Ein Bild, das Zeichnung, Uhr enthält.&#10;&#10;Automatisch generierte Beschreibung">
            <a:extLst>
              <a:ext uri="{FF2B5EF4-FFF2-40B4-BE49-F238E27FC236}">
                <a16:creationId xmlns:a16="http://schemas.microsoft.com/office/drawing/2014/main" id="{1BE7E210-148D-4FC9-832D-CA398B0656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9098" y="6257729"/>
            <a:ext cx="2169834" cy="478800"/>
          </a:xfrm>
          <a:prstGeom prst="rect">
            <a:avLst/>
          </a:prstGeom>
          <a:solidFill>
            <a:schemeClr val="bg1"/>
          </a:solidFill>
        </p:spPr>
      </p:pic>
    </p:spTree>
    <p:extLst>
      <p:ext uri="{BB962C8B-B14F-4D97-AF65-F5344CB8AC3E}">
        <p14:creationId xmlns:p14="http://schemas.microsoft.com/office/powerpoint/2010/main" val="2975996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AA2FC2-5C55-BA41-8D93-746E943B6936}"/>
              </a:ext>
            </a:extLst>
          </p:cNvPr>
          <p:cNvSpPr>
            <a:spLocks noGrp="1"/>
          </p:cNvSpPr>
          <p:nvPr>
            <p:ph type="title"/>
          </p:nvPr>
        </p:nvSpPr>
        <p:spPr>
          <a:xfrm>
            <a:off x="839788" y="457200"/>
            <a:ext cx="3932237" cy="1600200"/>
          </a:xfrm>
          <a:prstGeom prst="rect">
            <a:avLst/>
          </a:prstGeom>
        </p:spPr>
        <p:txBody>
          <a:bodyPr anchor="b">
            <a:normAutofit/>
          </a:bodyPr>
          <a:lstStyle>
            <a:lvl1pPr>
              <a:defRPr sz="3000"/>
            </a:lvl1pPr>
          </a:lstStyle>
          <a:p>
            <a:r>
              <a:rPr lang="de-DE" dirty="0"/>
              <a:t>Mastertitelformat bearbeiten</a:t>
            </a:r>
          </a:p>
        </p:txBody>
      </p:sp>
      <p:sp>
        <p:nvSpPr>
          <p:cNvPr id="3" name="Inhaltsplatzhalter 2">
            <a:extLst>
              <a:ext uri="{FF2B5EF4-FFF2-40B4-BE49-F238E27FC236}">
                <a16:creationId xmlns:a16="http://schemas.microsoft.com/office/drawing/2014/main" id="{2CE0E1A7-873C-CD41-8D66-C429FD5106E0}"/>
              </a:ext>
            </a:extLst>
          </p:cNvPr>
          <p:cNvSpPr>
            <a:spLocks noGrp="1"/>
          </p:cNvSpPr>
          <p:nvPr>
            <p:ph idx="1"/>
          </p:nvPr>
        </p:nvSpPr>
        <p:spPr>
          <a:xfrm>
            <a:off x="5278582" y="1363287"/>
            <a:ext cx="6076806" cy="4497763"/>
          </a:xfrm>
        </p:spPr>
        <p:txBody>
          <a:bodyPr/>
          <a:lstStyle>
            <a:lvl1pPr>
              <a:defRPr sz="2200"/>
            </a:lvl1pPr>
            <a:lvl2pPr>
              <a:defRPr sz="2000"/>
            </a:lvl2pPr>
            <a:lvl3pPr>
              <a:defRPr sz="2000"/>
            </a:lvl3pPr>
            <a:lvl4pPr>
              <a:defRPr sz="1800"/>
            </a:lvl4pPr>
            <a:lvl5pPr>
              <a:defRPr sz="18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CD1CBD4F-D318-8B4B-9D29-BB88197FC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7" name="Foliennummernplatzhalter 5">
            <a:extLst>
              <a:ext uri="{FF2B5EF4-FFF2-40B4-BE49-F238E27FC236}">
                <a16:creationId xmlns:a16="http://schemas.microsoft.com/office/drawing/2014/main" id="{84C852D0-7144-425B-8A50-0B6089BFCDEC}"/>
              </a:ext>
            </a:extLst>
          </p:cNvPr>
          <p:cNvSpPr>
            <a:spLocks noGrp="1"/>
          </p:cNvSpPr>
          <p:nvPr>
            <p:ph type="sldNum" sz="quarter" idx="12"/>
          </p:nvPr>
        </p:nvSpPr>
        <p:spPr>
          <a:xfrm>
            <a:off x="588528" y="6333798"/>
            <a:ext cx="2743200" cy="365125"/>
          </a:xfrm>
        </p:spPr>
        <p:txBody>
          <a:bodyPr/>
          <a:lstStyle>
            <a:lvl1pPr algn="l">
              <a:defRPr b="0"/>
            </a:lvl1pPr>
          </a:lstStyle>
          <a:p>
            <a:fld id="{F923AC77-8158-4A8F-9D31-7B15E0E4DE1A}" type="slidenum">
              <a:rPr lang="de-DE" smtClean="0"/>
              <a:pPr/>
              <a:t>‹Nr.›</a:t>
            </a:fld>
            <a:endParaRPr lang="de-DE" dirty="0"/>
          </a:p>
        </p:txBody>
      </p:sp>
      <p:pic>
        <p:nvPicPr>
          <p:cNvPr id="8" name="Grafik 7" descr="Ein Bild, das Zeichnung, Uhr enthält.&#10;&#10;Automatisch generierte Beschreibung">
            <a:extLst>
              <a:ext uri="{FF2B5EF4-FFF2-40B4-BE49-F238E27FC236}">
                <a16:creationId xmlns:a16="http://schemas.microsoft.com/office/drawing/2014/main" id="{86E52C77-A7E8-460A-8EF6-42B0D7A9B9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9098" y="6257729"/>
            <a:ext cx="2169834" cy="478800"/>
          </a:xfrm>
          <a:prstGeom prst="rect">
            <a:avLst/>
          </a:prstGeom>
          <a:solidFill>
            <a:schemeClr val="bg1"/>
          </a:solidFill>
        </p:spPr>
      </p:pic>
    </p:spTree>
    <p:extLst>
      <p:ext uri="{BB962C8B-B14F-4D97-AF65-F5344CB8AC3E}">
        <p14:creationId xmlns:p14="http://schemas.microsoft.com/office/powerpoint/2010/main" val="52204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2E2240-8817-C646-80DE-DE8BD619B681}"/>
              </a:ext>
            </a:extLst>
          </p:cNvPr>
          <p:cNvSpPr>
            <a:spLocks noGrp="1"/>
          </p:cNvSpPr>
          <p:nvPr>
            <p:ph type="title"/>
          </p:nvPr>
        </p:nvSpPr>
        <p:spPr>
          <a:xfrm>
            <a:off x="839788" y="457200"/>
            <a:ext cx="3932237" cy="1600200"/>
          </a:xfrm>
          <a:prstGeom prst="rect">
            <a:avLst/>
          </a:prstGeom>
        </p:spPr>
        <p:txBody>
          <a:bodyPr anchor="b">
            <a:normAutofit/>
          </a:bodyPr>
          <a:lstStyle>
            <a:lvl1pPr>
              <a:defRPr sz="3000"/>
            </a:lvl1pPr>
          </a:lstStyle>
          <a:p>
            <a:r>
              <a:rPr lang="de-DE" dirty="0"/>
              <a:t>Mastertitelformat bearbeiten</a:t>
            </a:r>
          </a:p>
        </p:txBody>
      </p:sp>
      <p:sp>
        <p:nvSpPr>
          <p:cNvPr id="3" name="Bildplatzhalter 2">
            <a:extLst>
              <a:ext uri="{FF2B5EF4-FFF2-40B4-BE49-F238E27FC236}">
                <a16:creationId xmlns:a16="http://schemas.microsoft.com/office/drawing/2014/main" id="{AF7EE7F5-5F6D-2148-B65F-F4A8595B31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69DDE68-2861-D944-8167-24146BA1FBAE}"/>
              </a:ext>
            </a:extLst>
          </p:cNvPr>
          <p:cNvSpPr>
            <a:spLocks noGrp="1"/>
          </p:cNvSpPr>
          <p:nvPr>
            <p:ph type="body" sz="half" idx="2"/>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Mastertextformat bearbeiten</a:t>
            </a:r>
          </a:p>
        </p:txBody>
      </p:sp>
      <p:sp>
        <p:nvSpPr>
          <p:cNvPr id="7" name="Foliennummernplatzhalter 5">
            <a:extLst>
              <a:ext uri="{FF2B5EF4-FFF2-40B4-BE49-F238E27FC236}">
                <a16:creationId xmlns:a16="http://schemas.microsoft.com/office/drawing/2014/main" id="{E4E0ED7A-E29B-4AF9-BE4E-2938242D1499}"/>
              </a:ext>
            </a:extLst>
          </p:cNvPr>
          <p:cNvSpPr>
            <a:spLocks noGrp="1"/>
          </p:cNvSpPr>
          <p:nvPr>
            <p:ph type="sldNum" sz="quarter" idx="12"/>
          </p:nvPr>
        </p:nvSpPr>
        <p:spPr>
          <a:xfrm>
            <a:off x="588528" y="6333798"/>
            <a:ext cx="2743200" cy="365125"/>
          </a:xfrm>
        </p:spPr>
        <p:txBody>
          <a:bodyPr/>
          <a:lstStyle>
            <a:lvl1pPr algn="l">
              <a:defRPr b="0"/>
            </a:lvl1pPr>
          </a:lstStyle>
          <a:p>
            <a:fld id="{F923AC77-8158-4A8F-9D31-7B15E0E4DE1A}" type="slidenum">
              <a:rPr lang="de-DE" smtClean="0"/>
              <a:pPr/>
              <a:t>‹Nr.›</a:t>
            </a:fld>
            <a:endParaRPr lang="de-DE" dirty="0"/>
          </a:p>
        </p:txBody>
      </p:sp>
      <p:pic>
        <p:nvPicPr>
          <p:cNvPr id="8" name="Grafik 7" descr="Ein Bild, das Zeichnung, Uhr enthält.&#10;&#10;Automatisch generierte Beschreibung">
            <a:extLst>
              <a:ext uri="{FF2B5EF4-FFF2-40B4-BE49-F238E27FC236}">
                <a16:creationId xmlns:a16="http://schemas.microsoft.com/office/drawing/2014/main" id="{0CC86E1E-CC16-46E2-B4CF-0030919D72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9098" y="6257729"/>
            <a:ext cx="2169834" cy="478800"/>
          </a:xfrm>
          <a:prstGeom prst="rect">
            <a:avLst/>
          </a:prstGeom>
          <a:solidFill>
            <a:schemeClr val="bg1"/>
          </a:solidFill>
        </p:spPr>
      </p:pic>
    </p:spTree>
    <p:extLst>
      <p:ext uri="{BB962C8B-B14F-4D97-AF65-F5344CB8AC3E}">
        <p14:creationId xmlns:p14="http://schemas.microsoft.com/office/powerpoint/2010/main" val="69079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88C9CAB6-D705-42DB-9367-EF1F8AAB3762}"/>
              </a:ext>
            </a:extLst>
          </p:cNvPr>
          <p:cNvSpPr/>
          <p:nvPr userDrawn="1"/>
        </p:nvSpPr>
        <p:spPr>
          <a:xfrm rot="16200000">
            <a:off x="8163351" y="3331698"/>
            <a:ext cx="6858001" cy="194602"/>
          </a:xfrm>
          <a:prstGeom prst="rect">
            <a:avLst/>
          </a:prstGeom>
          <a:solidFill>
            <a:srgbClr val="3C46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D4141A20-93C7-DF44-B4CF-F1002D5C07FF}"/>
              </a:ext>
            </a:extLst>
          </p:cNvPr>
          <p:cNvSpPr/>
          <p:nvPr userDrawn="1"/>
        </p:nvSpPr>
        <p:spPr>
          <a:xfrm rot="16200000">
            <a:off x="8414525" y="3275128"/>
            <a:ext cx="6858001" cy="307745"/>
          </a:xfrm>
          <a:prstGeom prst="rect">
            <a:avLst/>
          </a:prstGeom>
          <a:solidFill>
            <a:srgbClr val="EC3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DFF63622-AC74-9B41-8C23-24217BCD87F3}"/>
              </a:ext>
            </a:extLst>
          </p:cNvPr>
          <p:cNvSpPr>
            <a:spLocks noGrp="1"/>
          </p:cNvSpPr>
          <p:nvPr>
            <p:ph type="title"/>
          </p:nvPr>
        </p:nvSpPr>
        <p:spPr>
          <a:xfrm>
            <a:off x="532015" y="1266761"/>
            <a:ext cx="10876893" cy="501492"/>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9E8BAD69-92A8-314A-AFE3-5B2317ABE7D2}"/>
              </a:ext>
            </a:extLst>
          </p:cNvPr>
          <p:cNvSpPr>
            <a:spLocks noGrp="1"/>
          </p:cNvSpPr>
          <p:nvPr>
            <p:ph type="body" idx="1"/>
          </p:nvPr>
        </p:nvSpPr>
        <p:spPr>
          <a:xfrm>
            <a:off x="532015" y="1895302"/>
            <a:ext cx="10876893" cy="4106875"/>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3B539790-6403-A044-9F8F-20FDC7C13487}"/>
              </a:ext>
            </a:extLst>
          </p:cNvPr>
          <p:cNvSpPr>
            <a:spLocks noGrp="1"/>
          </p:cNvSpPr>
          <p:nvPr>
            <p:ph type="sldNum" sz="quarter" idx="4"/>
          </p:nvPr>
        </p:nvSpPr>
        <p:spPr>
          <a:xfrm>
            <a:off x="8665708" y="6129226"/>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F923AC77-8158-4A8F-9D31-7B15E0E4DE1A}" type="slidenum">
              <a:rPr lang="de-DE" smtClean="0"/>
              <a:pPr/>
              <a:t>‹Nr.›</a:t>
            </a:fld>
            <a:endParaRPr lang="de-DE" dirty="0"/>
          </a:p>
        </p:txBody>
      </p:sp>
      <p:sp>
        <p:nvSpPr>
          <p:cNvPr id="7" name="Rechteck 6">
            <a:extLst>
              <a:ext uri="{FF2B5EF4-FFF2-40B4-BE49-F238E27FC236}">
                <a16:creationId xmlns:a16="http://schemas.microsoft.com/office/drawing/2014/main" id="{2D3FAEF0-7173-46BA-AE3B-14996B6D263F}"/>
              </a:ext>
            </a:extLst>
          </p:cNvPr>
          <p:cNvSpPr/>
          <p:nvPr userDrawn="1"/>
        </p:nvSpPr>
        <p:spPr>
          <a:xfrm>
            <a:off x="11997398" y="0"/>
            <a:ext cx="194602" cy="60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9098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9.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5379BC3-3D55-427E-B827-891BD10258A1}"/>
              </a:ext>
            </a:extLst>
          </p:cNvPr>
          <p:cNvSpPr>
            <a:spLocks noGrp="1"/>
          </p:cNvSpPr>
          <p:nvPr>
            <p:ph type="sldNum" sz="quarter" idx="12"/>
          </p:nvPr>
        </p:nvSpPr>
        <p:spPr/>
        <p:txBody>
          <a:bodyPr/>
          <a:lstStyle/>
          <a:p>
            <a:fld id="{F923AC77-8158-4A8F-9D31-7B15E0E4DE1A}" type="slidenum">
              <a:rPr lang="de-DE" smtClean="0"/>
              <a:pPr/>
              <a:t>1</a:t>
            </a:fld>
            <a:endParaRPr lang="de-DE" dirty="0"/>
          </a:p>
        </p:txBody>
      </p:sp>
      <p:sp>
        <p:nvSpPr>
          <p:cNvPr id="9" name="Titel 4">
            <a:extLst>
              <a:ext uri="{FF2B5EF4-FFF2-40B4-BE49-F238E27FC236}">
                <a16:creationId xmlns:a16="http://schemas.microsoft.com/office/drawing/2014/main" id="{C986A714-5615-475B-A0BA-633E88CF20EA}"/>
              </a:ext>
            </a:extLst>
          </p:cNvPr>
          <p:cNvSpPr txBox="1">
            <a:spLocks/>
          </p:cNvSpPr>
          <p:nvPr/>
        </p:nvSpPr>
        <p:spPr>
          <a:xfrm>
            <a:off x="346841" y="1321869"/>
            <a:ext cx="10794125" cy="2387600"/>
          </a:xfrm>
          <a:prstGeom prst="rect">
            <a:avLst/>
          </a:prstGeom>
        </p:spPr>
        <p:txBody>
          <a:bodyPr anchor="b"/>
          <a:lstStyle>
            <a:lvl1pPr algn="ctr" defTabSz="9144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r>
              <a:rPr lang="de-DE" dirty="0"/>
              <a:t>Video</a:t>
            </a:r>
          </a:p>
        </p:txBody>
      </p:sp>
      <p:pic>
        <p:nvPicPr>
          <p:cNvPr id="4" name="Grafik 3" descr="Präsentation mit Medien Silhouette">
            <a:extLst>
              <a:ext uri="{FF2B5EF4-FFF2-40B4-BE49-F238E27FC236}">
                <a16:creationId xmlns:a16="http://schemas.microsoft.com/office/drawing/2014/main" id="{1C77C6D1-55B8-4F57-B53F-5F157B9BE5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15260" y="2514600"/>
            <a:ext cx="914400" cy="914400"/>
          </a:xfrm>
          <a:prstGeom prst="rect">
            <a:avLst/>
          </a:prstGeom>
        </p:spPr>
      </p:pic>
      <p:pic>
        <p:nvPicPr>
          <p:cNvPr id="5" name="SA&amp;SMM- es passiert viel...wer verpasst mehr--1080p-211125">
            <a:hlinkClick r:id="" action="ppaction://media"/>
            <a:extLst>
              <a:ext uri="{FF2B5EF4-FFF2-40B4-BE49-F238E27FC236}">
                <a16:creationId xmlns:a16="http://schemas.microsoft.com/office/drawing/2014/main" id="{FF8BB610-8D07-4B20-B736-BBD2E4FE902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3637" y="535419"/>
            <a:ext cx="9942945" cy="5592907"/>
          </a:xfrm>
          <a:prstGeom prst="rect">
            <a:avLst/>
          </a:prstGeom>
        </p:spPr>
      </p:pic>
    </p:spTree>
    <p:extLst>
      <p:ext uri="{BB962C8B-B14F-4D97-AF65-F5344CB8AC3E}">
        <p14:creationId xmlns:p14="http://schemas.microsoft.com/office/powerpoint/2010/main" val="273469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5379BC3-3D55-427E-B827-891BD10258A1}"/>
              </a:ext>
            </a:extLst>
          </p:cNvPr>
          <p:cNvSpPr>
            <a:spLocks noGrp="1"/>
          </p:cNvSpPr>
          <p:nvPr>
            <p:ph type="sldNum" sz="quarter" idx="12"/>
          </p:nvPr>
        </p:nvSpPr>
        <p:spPr/>
        <p:txBody>
          <a:bodyPr/>
          <a:lstStyle/>
          <a:p>
            <a:fld id="{F923AC77-8158-4A8F-9D31-7B15E0E4DE1A}" type="slidenum">
              <a:rPr lang="de-DE" smtClean="0"/>
              <a:pPr/>
              <a:t>10</a:t>
            </a:fld>
            <a:endParaRPr lang="de-DE" dirty="0"/>
          </a:p>
        </p:txBody>
      </p:sp>
      <p:sp>
        <p:nvSpPr>
          <p:cNvPr id="9" name="Titel 4">
            <a:extLst>
              <a:ext uri="{FF2B5EF4-FFF2-40B4-BE49-F238E27FC236}">
                <a16:creationId xmlns:a16="http://schemas.microsoft.com/office/drawing/2014/main" id="{C986A714-5615-475B-A0BA-633E88CF20EA}"/>
              </a:ext>
            </a:extLst>
          </p:cNvPr>
          <p:cNvSpPr txBox="1">
            <a:spLocks/>
          </p:cNvSpPr>
          <p:nvPr/>
        </p:nvSpPr>
        <p:spPr>
          <a:xfrm>
            <a:off x="346841" y="1321869"/>
            <a:ext cx="10794125" cy="2387600"/>
          </a:xfrm>
          <a:prstGeom prst="rect">
            <a:avLst/>
          </a:prstGeom>
        </p:spPr>
        <p:txBody>
          <a:bodyPr anchor="b"/>
          <a:lstStyle>
            <a:lvl1pPr algn="ctr" defTabSz="9144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r>
              <a:rPr lang="de-DE" dirty="0"/>
              <a:t>Fallbeispiele</a:t>
            </a:r>
          </a:p>
        </p:txBody>
      </p:sp>
      <p:pic>
        <p:nvPicPr>
          <p:cNvPr id="5" name="Grafik 4" descr="Dokument mit einfarbiger Füllung">
            <a:extLst>
              <a:ext uri="{FF2B5EF4-FFF2-40B4-BE49-F238E27FC236}">
                <a16:creationId xmlns:a16="http://schemas.microsoft.com/office/drawing/2014/main" id="{26DE0507-FAB7-4CB5-A00C-227EFEB142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4812" y="1829334"/>
            <a:ext cx="1372669" cy="1372669"/>
          </a:xfrm>
          <a:prstGeom prst="rect">
            <a:avLst/>
          </a:prstGeom>
        </p:spPr>
      </p:pic>
    </p:spTree>
    <p:extLst>
      <p:ext uri="{BB962C8B-B14F-4D97-AF65-F5344CB8AC3E}">
        <p14:creationId xmlns:p14="http://schemas.microsoft.com/office/powerpoint/2010/main" val="3193908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A8EF3AB-DC31-4098-B75C-597EEDFF4EAD}"/>
              </a:ext>
            </a:extLst>
          </p:cNvPr>
          <p:cNvSpPr>
            <a:spLocks noGrp="1"/>
          </p:cNvSpPr>
          <p:nvPr>
            <p:ph type="sldNum" sz="quarter" idx="12"/>
          </p:nvPr>
        </p:nvSpPr>
        <p:spPr/>
        <p:txBody>
          <a:bodyPr/>
          <a:lstStyle/>
          <a:p>
            <a:fld id="{F923AC77-8158-4A8F-9D31-7B15E0E4DE1A}" type="slidenum">
              <a:rPr lang="de-DE" smtClean="0"/>
              <a:pPr/>
              <a:t>11</a:t>
            </a:fld>
            <a:endParaRPr lang="de-DE" dirty="0"/>
          </a:p>
        </p:txBody>
      </p:sp>
      <p:sp>
        <p:nvSpPr>
          <p:cNvPr id="3" name="Inhaltsplatzhalter 2">
            <a:extLst>
              <a:ext uri="{FF2B5EF4-FFF2-40B4-BE49-F238E27FC236}">
                <a16:creationId xmlns:a16="http://schemas.microsoft.com/office/drawing/2014/main" id="{5F78255F-5974-4158-A8B7-4D7CFC6593E2}"/>
              </a:ext>
            </a:extLst>
          </p:cNvPr>
          <p:cNvSpPr>
            <a:spLocks noGrp="1"/>
          </p:cNvSpPr>
          <p:nvPr>
            <p:ph idx="1"/>
          </p:nvPr>
        </p:nvSpPr>
        <p:spPr>
          <a:xfrm>
            <a:off x="588528" y="964229"/>
            <a:ext cx="10763865" cy="5369569"/>
          </a:xfrm>
        </p:spPr>
        <p:txBody>
          <a:bodyPr>
            <a:normAutofit lnSpcReduction="10000"/>
          </a:bodyPr>
          <a:lstStyle/>
          <a:p>
            <a:pPr marL="0" indent="0">
              <a:buNone/>
            </a:pPr>
            <a:r>
              <a:rPr lang="de-DE" sz="2000" dirty="0"/>
              <a:t>Nach einem großen Brandschutzeinsatz findet </a:t>
            </a:r>
            <a:r>
              <a:rPr lang="de-DE" sz="2000" b="1" dirty="0"/>
              <a:t>eine Einsatznachbesprechung</a:t>
            </a:r>
            <a:r>
              <a:rPr lang="de-DE" sz="2000" dirty="0"/>
              <a:t> statt. Einsatzleiter Schulz ist sehr aufgebracht. Es gab einen Brand in einem Einfamilienhaus. Bei dem Einsatz sind </a:t>
            </a:r>
            <a:r>
              <a:rPr lang="de-DE" sz="2000" b="1" dirty="0"/>
              <a:t>zwei Einsatzkräfte verletzt </a:t>
            </a:r>
            <a:r>
              <a:rPr lang="de-DE" sz="2000" dirty="0"/>
              <a:t>worden, während sie im Haus waren. Schulz konnte also nicht sehen, was genau passiert ist und will das Geschehen nun besprechen.</a:t>
            </a:r>
          </a:p>
          <a:p>
            <a:pPr marL="0" indent="0">
              <a:buNone/>
            </a:pPr>
            <a:r>
              <a:rPr lang="de-DE" sz="2000" dirty="0"/>
              <a:t>Einsatzkraft Meyer, welcher sich durch einen Sturz schwere Verletzungen am Knie zuzog, bewegte sich als Erster in das Haus (A-</a:t>
            </a:r>
            <a:r>
              <a:rPr lang="de-DE" sz="2000" dirty="0" err="1"/>
              <a:t>Tr</a:t>
            </a:r>
            <a:r>
              <a:rPr lang="de-DE" sz="2000" dirty="0"/>
              <a:t>. Mann), gefolgt von Einsatzkraft Müller (A-</a:t>
            </a:r>
            <a:r>
              <a:rPr lang="de-DE" sz="2000" dirty="0" err="1"/>
              <a:t>Tr</a:t>
            </a:r>
            <a:r>
              <a:rPr lang="de-DE" sz="2000" dirty="0"/>
              <a:t>.-Führer). Meyer sah sich zunächst genau um, da nicht klar erkennbar war, wo genau das Feuer ist. Er berichtete </a:t>
            </a:r>
            <a:r>
              <a:rPr lang="de-DE" sz="2000" b="1" dirty="0"/>
              <a:t>im Nachhinein von einem großen Loch </a:t>
            </a:r>
            <a:r>
              <a:rPr lang="de-DE" sz="2000" dirty="0"/>
              <a:t>in der Decke, welches er wahrnahm. Da dort aber kein Feuer brannte, </a:t>
            </a:r>
            <a:r>
              <a:rPr lang="de-DE" sz="2000" b="1" dirty="0"/>
              <a:t>ignorierte </a:t>
            </a:r>
            <a:r>
              <a:rPr lang="de-DE" sz="2000" dirty="0"/>
              <a:t>er es zunächst und ging weiter vor. Kurze Zeit später </a:t>
            </a:r>
            <a:r>
              <a:rPr lang="de-DE" sz="2000" b="1" dirty="0"/>
              <a:t>fiel er durch ein Loch im Boden</a:t>
            </a:r>
            <a:r>
              <a:rPr lang="de-DE" sz="2000" dirty="0"/>
              <a:t>. Müller merkt an, dass es sich wohl um eine </a:t>
            </a:r>
            <a:r>
              <a:rPr lang="de-DE" sz="2000" b="1" dirty="0"/>
              <a:t>Holztreppe </a:t>
            </a:r>
            <a:r>
              <a:rPr lang="de-DE" sz="2000" dirty="0"/>
              <a:t>gehandelt haben muss, welche durch das Feuer abgebrannt ist, wodurch ein Loch in der Decke und ein Loch im Boden zurückgeblieben ist. Müller konnte seinen verletzten Kollegen Meyer glücklicherweise aus dem Keller hochziehen und sie konnten den gemeinsamen Rückzug aus dem Gebäude antreten. </a:t>
            </a:r>
          </a:p>
          <a:p>
            <a:pPr marL="0" indent="0">
              <a:buNone/>
            </a:pPr>
            <a:r>
              <a:rPr lang="de-DE" sz="2000" dirty="0"/>
              <a:t>Einsatzkraft Singer seufzt in der Nachbesprechung laut auf. Er war Mitglied des </a:t>
            </a:r>
            <a:r>
              <a:rPr lang="de-DE" sz="2000" b="1" dirty="0"/>
              <a:t>zweiten Angriffstrupps</a:t>
            </a:r>
            <a:r>
              <a:rPr lang="de-DE" sz="2000" dirty="0"/>
              <a:t>. Er und sein Kollege gingen rein, als Meyer und Müller aus dem Haus kamen. Sein Kollege ging vor </a:t>
            </a:r>
            <a:r>
              <a:rPr lang="de-DE" sz="2000" b="1" dirty="0"/>
              <a:t>und fiel kurze Zeit später fast in dasselbe Loch im Boden</a:t>
            </a:r>
            <a:r>
              <a:rPr lang="de-DE" sz="2000" dirty="0"/>
              <a:t>. Beim Vorgehen war er mit dem linken Arm in das Loch gerutscht und mit der Atemschutzmaske auf den Boden gestoßen. Hierbei verrutschte seine Atemschutzmaske und er zog sich eine leichte Rauchgasvergiftung beim Einatmen der Rauchgase zu.</a:t>
            </a:r>
          </a:p>
        </p:txBody>
      </p:sp>
      <p:sp>
        <p:nvSpPr>
          <p:cNvPr id="4" name="Untertitel 3">
            <a:extLst>
              <a:ext uri="{FF2B5EF4-FFF2-40B4-BE49-F238E27FC236}">
                <a16:creationId xmlns:a16="http://schemas.microsoft.com/office/drawing/2014/main" id="{785FD854-17C8-4D02-BFE1-785477ADCE34}"/>
              </a:ext>
            </a:extLst>
          </p:cNvPr>
          <p:cNvSpPr>
            <a:spLocks noGrp="1"/>
          </p:cNvSpPr>
          <p:nvPr>
            <p:ph type="subTitle" idx="13"/>
          </p:nvPr>
        </p:nvSpPr>
        <p:spPr/>
        <p:txBody>
          <a:bodyPr>
            <a:normAutofit lnSpcReduction="10000"/>
          </a:bodyPr>
          <a:lstStyle/>
          <a:p>
            <a:r>
              <a:rPr lang="de-DE" dirty="0"/>
              <a:t>Verletzt im Einsatz</a:t>
            </a:r>
          </a:p>
        </p:txBody>
      </p:sp>
      <p:pic>
        <p:nvPicPr>
          <p:cNvPr id="5" name="Grafik 4" descr="Dokument mit einfarbiger Füllung">
            <a:extLst>
              <a:ext uri="{FF2B5EF4-FFF2-40B4-BE49-F238E27FC236}">
                <a16:creationId xmlns:a16="http://schemas.microsoft.com/office/drawing/2014/main" id="{425918A0-0055-4BBC-826D-F86A1C2D69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0000" y="93600"/>
            <a:ext cx="828000" cy="828000"/>
          </a:xfrm>
          <a:prstGeom prst="rect">
            <a:avLst/>
          </a:prstGeom>
        </p:spPr>
      </p:pic>
    </p:spTree>
    <p:extLst>
      <p:ext uri="{BB962C8B-B14F-4D97-AF65-F5344CB8AC3E}">
        <p14:creationId xmlns:p14="http://schemas.microsoft.com/office/powerpoint/2010/main" val="441406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5379BC3-3D55-427E-B827-891BD10258A1}"/>
              </a:ext>
            </a:extLst>
          </p:cNvPr>
          <p:cNvSpPr>
            <a:spLocks noGrp="1"/>
          </p:cNvSpPr>
          <p:nvPr>
            <p:ph type="sldNum" sz="quarter" idx="12"/>
          </p:nvPr>
        </p:nvSpPr>
        <p:spPr/>
        <p:txBody>
          <a:bodyPr/>
          <a:lstStyle/>
          <a:p>
            <a:fld id="{F923AC77-8158-4A8F-9D31-7B15E0E4DE1A}" type="slidenum">
              <a:rPr lang="de-DE" smtClean="0"/>
              <a:pPr/>
              <a:t>12</a:t>
            </a:fld>
            <a:endParaRPr lang="de-DE" dirty="0"/>
          </a:p>
        </p:txBody>
      </p:sp>
      <p:sp>
        <p:nvSpPr>
          <p:cNvPr id="3" name="Inhaltsplatzhalter 2">
            <a:extLst>
              <a:ext uri="{FF2B5EF4-FFF2-40B4-BE49-F238E27FC236}">
                <a16:creationId xmlns:a16="http://schemas.microsoft.com/office/drawing/2014/main" id="{9A28429C-CD44-46D1-86B4-581020CCD339}"/>
              </a:ext>
            </a:extLst>
          </p:cNvPr>
          <p:cNvSpPr>
            <a:spLocks noGrp="1"/>
          </p:cNvSpPr>
          <p:nvPr>
            <p:ph idx="1"/>
          </p:nvPr>
        </p:nvSpPr>
        <p:spPr>
          <a:xfrm>
            <a:off x="590400" y="1659600"/>
            <a:ext cx="10763865" cy="3745519"/>
          </a:xfrm>
        </p:spPr>
        <p:txBody>
          <a:bodyPr>
            <a:normAutofit/>
          </a:bodyPr>
          <a:lstStyle/>
          <a:p>
            <a:pPr marL="0" indent="0">
              <a:buNone/>
            </a:pPr>
            <a:endParaRPr lang="de-DE" sz="2000" dirty="0"/>
          </a:p>
          <a:p>
            <a:r>
              <a:rPr lang="de-DE" sz="2000" dirty="0"/>
              <a:t>Was lief gut?</a:t>
            </a:r>
          </a:p>
          <a:p>
            <a:pPr marL="0" indent="0">
              <a:buNone/>
            </a:pPr>
            <a:endParaRPr lang="de-DE" sz="2000" dirty="0"/>
          </a:p>
          <a:p>
            <a:r>
              <a:rPr lang="de-DE" sz="2000" dirty="0"/>
              <a:t>Was lief falsch?</a:t>
            </a:r>
          </a:p>
          <a:p>
            <a:pPr marL="0" indent="0">
              <a:buNone/>
            </a:pPr>
            <a:endParaRPr lang="de-DE" sz="2000" dirty="0"/>
          </a:p>
          <a:p>
            <a:r>
              <a:rPr lang="de-DE" sz="2000" dirty="0"/>
              <a:t>Wie hätte es besser gemacht werden können?</a:t>
            </a:r>
          </a:p>
          <a:p>
            <a:endParaRPr lang="de-DE" sz="2000" dirty="0"/>
          </a:p>
          <a:p>
            <a:r>
              <a:rPr lang="de-DE" sz="2000" dirty="0"/>
              <a:t>Gibt es eigene Erfahrungen mit ähnlichen Situationen?</a:t>
            </a:r>
          </a:p>
          <a:p>
            <a:endParaRPr lang="de-DE" sz="2000" dirty="0"/>
          </a:p>
        </p:txBody>
      </p:sp>
      <p:sp>
        <p:nvSpPr>
          <p:cNvPr id="4" name="Untertitel 3">
            <a:extLst>
              <a:ext uri="{FF2B5EF4-FFF2-40B4-BE49-F238E27FC236}">
                <a16:creationId xmlns:a16="http://schemas.microsoft.com/office/drawing/2014/main" id="{4F541F26-8699-4B91-AA8A-FD37A01A14FA}"/>
              </a:ext>
            </a:extLst>
          </p:cNvPr>
          <p:cNvSpPr>
            <a:spLocks noGrp="1"/>
          </p:cNvSpPr>
          <p:nvPr>
            <p:ph type="subTitle" idx="13"/>
          </p:nvPr>
        </p:nvSpPr>
        <p:spPr>
          <a:xfrm>
            <a:off x="334800" y="972000"/>
            <a:ext cx="10763864" cy="477149"/>
          </a:xfrm>
        </p:spPr>
        <p:txBody>
          <a:bodyPr>
            <a:normAutofit lnSpcReduction="10000"/>
          </a:bodyPr>
          <a:lstStyle/>
          <a:p>
            <a:r>
              <a:rPr lang="de-DE" dirty="0"/>
              <a:t>Reflexion</a:t>
            </a:r>
          </a:p>
        </p:txBody>
      </p:sp>
      <p:pic>
        <p:nvPicPr>
          <p:cNvPr id="6" name="Grafik 5" descr="Künstliche Intelligenz mit einfarbiger Füllung">
            <a:extLst>
              <a:ext uri="{FF2B5EF4-FFF2-40B4-BE49-F238E27FC236}">
                <a16:creationId xmlns:a16="http://schemas.microsoft.com/office/drawing/2014/main" id="{340A9C0A-8A53-434F-872B-1403153FE4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0000" y="93600"/>
            <a:ext cx="914400" cy="914400"/>
          </a:xfrm>
          <a:prstGeom prst="rect">
            <a:avLst/>
          </a:prstGeom>
        </p:spPr>
      </p:pic>
      <p:pic>
        <p:nvPicPr>
          <p:cNvPr id="7" name="Grafik 6">
            <a:extLst>
              <a:ext uri="{FF2B5EF4-FFF2-40B4-BE49-F238E27FC236}">
                <a16:creationId xmlns:a16="http://schemas.microsoft.com/office/drawing/2014/main" id="{B76263B9-DED5-42E5-A865-46A2E2D6CD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2906" y="2843809"/>
            <a:ext cx="2955758" cy="2955758"/>
          </a:xfrm>
          <a:prstGeom prst="rect">
            <a:avLst/>
          </a:prstGeom>
        </p:spPr>
      </p:pic>
    </p:spTree>
    <p:extLst>
      <p:ext uri="{BB962C8B-B14F-4D97-AF65-F5344CB8AC3E}">
        <p14:creationId xmlns:p14="http://schemas.microsoft.com/office/powerpoint/2010/main" val="177327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A8EF3AB-DC31-4098-B75C-597EEDFF4EAD}"/>
              </a:ext>
            </a:extLst>
          </p:cNvPr>
          <p:cNvSpPr>
            <a:spLocks noGrp="1"/>
          </p:cNvSpPr>
          <p:nvPr>
            <p:ph type="sldNum" sz="quarter" idx="12"/>
          </p:nvPr>
        </p:nvSpPr>
        <p:spPr/>
        <p:txBody>
          <a:bodyPr/>
          <a:lstStyle/>
          <a:p>
            <a:fld id="{F923AC77-8158-4A8F-9D31-7B15E0E4DE1A}" type="slidenum">
              <a:rPr lang="de-DE" smtClean="0"/>
              <a:pPr/>
              <a:t>13</a:t>
            </a:fld>
            <a:endParaRPr lang="de-DE" dirty="0"/>
          </a:p>
        </p:txBody>
      </p:sp>
      <p:sp>
        <p:nvSpPr>
          <p:cNvPr id="3" name="Inhaltsplatzhalter 2">
            <a:extLst>
              <a:ext uri="{FF2B5EF4-FFF2-40B4-BE49-F238E27FC236}">
                <a16:creationId xmlns:a16="http://schemas.microsoft.com/office/drawing/2014/main" id="{5F78255F-5974-4158-A8B7-4D7CFC6593E2}"/>
              </a:ext>
            </a:extLst>
          </p:cNvPr>
          <p:cNvSpPr>
            <a:spLocks noGrp="1"/>
          </p:cNvSpPr>
          <p:nvPr>
            <p:ph idx="1"/>
          </p:nvPr>
        </p:nvSpPr>
        <p:spPr/>
        <p:txBody>
          <a:bodyPr>
            <a:normAutofit/>
          </a:bodyPr>
          <a:lstStyle/>
          <a:p>
            <a:pPr marL="0" indent="0">
              <a:buNone/>
            </a:pPr>
            <a:endParaRPr lang="de-DE" sz="1800" dirty="0"/>
          </a:p>
          <a:p>
            <a:pPr marL="0" indent="0">
              <a:buNone/>
            </a:pPr>
            <a:r>
              <a:rPr lang="de-DE" sz="1800" dirty="0"/>
              <a:t>Es gibt einen Vollbrand eines Einfamilienhauses. </a:t>
            </a:r>
            <a:r>
              <a:rPr lang="de-DE" sz="1800" b="1" dirty="0"/>
              <a:t>Viele Feuerwehren </a:t>
            </a:r>
            <a:r>
              <a:rPr lang="de-DE" sz="1800" dirty="0"/>
              <a:t>sind vor Ort und </a:t>
            </a:r>
            <a:r>
              <a:rPr lang="de-DE" sz="1800" b="1" dirty="0"/>
              <a:t>viele Einsatzkräfte </a:t>
            </a:r>
            <a:r>
              <a:rPr lang="de-DE" sz="1800" dirty="0"/>
              <a:t>im Einsatz. </a:t>
            </a:r>
          </a:p>
          <a:p>
            <a:pPr marL="0" indent="0">
              <a:buNone/>
            </a:pPr>
            <a:r>
              <a:rPr lang="de-DE" sz="1800" dirty="0"/>
              <a:t>Zu Beginn wird das </a:t>
            </a:r>
            <a:r>
              <a:rPr lang="de-DE" sz="1800" b="1" dirty="0"/>
              <a:t>Vorgehen kurz abgesprochen.</a:t>
            </a:r>
            <a:r>
              <a:rPr lang="de-DE" sz="1800" dirty="0"/>
              <a:t> Da das Feuer sehr groß ist und auf Nachbarhäuser überzugreifen droht, muss </a:t>
            </a:r>
            <a:r>
              <a:rPr lang="de-DE" sz="1800" b="1" dirty="0"/>
              <a:t>schnell gehandelt </a:t>
            </a:r>
            <a:r>
              <a:rPr lang="de-DE" sz="1800" dirty="0"/>
              <a:t>werden. </a:t>
            </a:r>
          </a:p>
          <a:p>
            <a:pPr marL="0" indent="0">
              <a:buNone/>
            </a:pPr>
            <a:r>
              <a:rPr lang="de-DE" sz="1800" b="1" dirty="0"/>
              <a:t>Zwei Angriffstrupps </a:t>
            </a:r>
            <a:r>
              <a:rPr lang="de-DE" sz="1800" dirty="0"/>
              <a:t>begeben sich in das Haus. Der A-Trupp 1 von vorne, der A-Trupp 2 von der Rückseite. Per Funk geben sie regelmäßig ihre </a:t>
            </a:r>
            <a:r>
              <a:rPr lang="de-DE" sz="1800" b="1" dirty="0"/>
              <a:t>Positionen und Brandherde</a:t>
            </a:r>
            <a:r>
              <a:rPr lang="de-DE" sz="1800" dirty="0"/>
              <a:t>, sowie Erkenntnisse wie z.B. Hindernisse durch. Der A-Trupp 1 warnt vor </a:t>
            </a:r>
            <a:r>
              <a:rPr lang="de-DE" sz="1800" b="1" dirty="0"/>
              <a:t>starker Hitze </a:t>
            </a:r>
            <a:r>
              <a:rPr lang="de-DE" sz="1800" dirty="0"/>
              <a:t>in den Zimmern auf der rechten Seite, der  A-Trupp 2 berichtet über eine durch das Feuer </a:t>
            </a:r>
            <a:r>
              <a:rPr lang="de-DE" sz="1800" b="1" dirty="0"/>
              <a:t>nicht mehr begehbare Treppe </a:t>
            </a:r>
            <a:r>
              <a:rPr lang="de-DE" sz="1800" dirty="0"/>
              <a:t>in den ersten Stock und gibt zudem per Funk weiter, </a:t>
            </a:r>
            <a:r>
              <a:rPr lang="de-DE" sz="1800" b="1" dirty="0"/>
              <a:t>Schreie aus dem ersten Stock gehört zu haben</a:t>
            </a:r>
            <a:r>
              <a:rPr lang="de-DE" sz="1800" dirty="0"/>
              <a:t>. </a:t>
            </a:r>
          </a:p>
          <a:p>
            <a:pPr marL="0" indent="0">
              <a:buNone/>
            </a:pPr>
            <a:r>
              <a:rPr lang="de-DE" sz="1800" dirty="0"/>
              <a:t>Diese Informationen nutzt ein weiterer Angriffstrupp (</a:t>
            </a:r>
            <a:r>
              <a:rPr lang="de-DE" sz="1800" b="1" dirty="0"/>
              <a:t>A-Trupp 3</a:t>
            </a:r>
            <a:r>
              <a:rPr lang="de-DE" sz="1800" dirty="0"/>
              <a:t>), um mit Hilfe einer Drehleiter in den ersten Stock vorzugehen. Er</a:t>
            </a:r>
            <a:r>
              <a:rPr lang="de-DE" sz="1800" b="1" dirty="0"/>
              <a:t> </a:t>
            </a:r>
            <a:r>
              <a:rPr lang="de-DE" sz="1800" dirty="0"/>
              <a:t>kann durch die Funksprüche </a:t>
            </a:r>
            <a:r>
              <a:rPr lang="de-DE" sz="1800" b="1" dirty="0"/>
              <a:t>zielgenau zu den Brandherden kommen, </a:t>
            </a:r>
            <a:r>
              <a:rPr lang="de-DE" sz="1800" dirty="0"/>
              <a:t>um zum einen das Feuer im ersten Stock zu löschen und zum anderen nach der Person zu suchen, welche sich nach Aussagen des A-Trupp 2 noch im ersten Stock befinden soll. Die Person wird schnell gefunden und kann über die Drehleiter ohne größere Verletzungen gerettet werden. </a:t>
            </a:r>
          </a:p>
        </p:txBody>
      </p:sp>
      <p:sp>
        <p:nvSpPr>
          <p:cNvPr id="4" name="Untertitel 3">
            <a:extLst>
              <a:ext uri="{FF2B5EF4-FFF2-40B4-BE49-F238E27FC236}">
                <a16:creationId xmlns:a16="http://schemas.microsoft.com/office/drawing/2014/main" id="{785FD854-17C8-4D02-BFE1-785477ADCE34}"/>
              </a:ext>
            </a:extLst>
          </p:cNvPr>
          <p:cNvSpPr>
            <a:spLocks noGrp="1"/>
          </p:cNvSpPr>
          <p:nvPr>
            <p:ph type="subTitle" idx="13"/>
          </p:nvPr>
        </p:nvSpPr>
        <p:spPr/>
        <p:txBody>
          <a:bodyPr>
            <a:normAutofit lnSpcReduction="10000"/>
          </a:bodyPr>
          <a:lstStyle/>
          <a:p>
            <a:r>
              <a:rPr lang="de-DE" dirty="0"/>
              <a:t>Brand im Einfamilienhaus</a:t>
            </a:r>
          </a:p>
        </p:txBody>
      </p:sp>
      <p:pic>
        <p:nvPicPr>
          <p:cNvPr id="6" name="Grafik 5" descr="Dokument mit einfarbiger Füllung">
            <a:extLst>
              <a:ext uri="{FF2B5EF4-FFF2-40B4-BE49-F238E27FC236}">
                <a16:creationId xmlns:a16="http://schemas.microsoft.com/office/drawing/2014/main" id="{59D9C5AA-8CAE-42F5-B283-17DBC64594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0000" y="93600"/>
            <a:ext cx="828000" cy="828000"/>
          </a:xfrm>
          <a:prstGeom prst="rect">
            <a:avLst/>
          </a:prstGeom>
        </p:spPr>
      </p:pic>
    </p:spTree>
    <p:extLst>
      <p:ext uri="{BB962C8B-B14F-4D97-AF65-F5344CB8AC3E}">
        <p14:creationId xmlns:p14="http://schemas.microsoft.com/office/powerpoint/2010/main" val="23948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5379BC3-3D55-427E-B827-891BD10258A1}"/>
              </a:ext>
            </a:extLst>
          </p:cNvPr>
          <p:cNvSpPr>
            <a:spLocks noGrp="1"/>
          </p:cNvSpPr>
          <p:nvPr>
            <p:ph type="sldNum" sz="quarter" idx="12"/>
          </p:nvPr>
        </p:nvSpPr>
        <p:spPr/>
        <p:txBody>
          <a:bodyPr/>
          <a:lstStyle/>
          <a:p>
            <a:fld id="{F923AC77-8158-4A8F-9D31-7B15E0E4DE1A}" type="slidenum">
              <a:rPr lang="de-DE" smtClean="0"/>
              <a:pPr/>
              <a:t>14</a:t>
            </a:fld>
            <a:endParaRPr lang="de-DE" dirty="0"/>
          </a:p>
        </p:txBody>
      </p:sp>
      <p:sp>
        <p:nvSpPr>
          <p:cNvPr id="3" name="Inhaltsplatzhalter 2">
            <a:extLst>
              <a:ext uri="{FF2B5EF4-FFF2-40B4-BE49-F238E27FC236}">
                <a16:creationId xmlns:a16="http://schemas.microsoft.com/office/drawing/2014/main" id="{9A28429C-CD44-46D1-86B4-581020CCD339}"/>
              </a:ext>
            </a:extLst>
          </p:cNvPr>
          <p:cNvSpPr>
            <a:spLocks noGrp="1"/>
          </p:cNvSpPr>
          <p:nvPr>
            <p:ph idx="1"/>
          </p:nvPr>
        </p:nvSpPr>
        <p:spPr>
          <a:xfrm>
            <a:off x="590400" y="1659600"/>
            <a:ext cx="10763865" cy="3532159"/>
          </a:xfrm>
        </p:spPr>
        <p:txBody>
          <a:bodyPr>
            <a:noAutofit/>
          </a:bodyPr>
          <a:lstStyle/>
          <a:p>
            <a:endParaRPr lang="de-DE" sz="2000" dirty="0"/>
          </a:p>
          <a:p>
            <a:r>
              <a:rPr lang="de-DE" sz="2000" dirty="0"/>
              <a:t>Was lief gut?</a:t>
            </a:r>
          </a:p>
          <a:p>
            <a:pPr marL="0" indent="0">
              <a:buNone/>
            </a:pPr>
            <a:endParaRPr lang="de-DE" sz="2000" dirty="0"/>
          </a:p>
          <a:p>
            <a:r>
              <a:rPr lang="de-DE" sz="2000" dirty="0"/>
              <a:t>Was lief falsch?</a:t>
            </a:r>
          </a:p>
          <a:p>
            <a:pPr marL="0" indent="0">
              <a:buNone/>
            </a:pPr>
            <a:endParaRPr lang="de-DE" sz="2000" dirty="0"/>
          </a:p>
          <a:p>
            <a:r>
              <a:rPr lang="de-DE" sz="2000" dirty="0"/>
              <a:t>Wie hätte es besser gemacht werden können?</a:t>
            </a:r>
          </a:p>
          <a:p>
            <a:endParaRPr lang="de-DE" sz="2000" dirty="0"/>
          </a:p>
          <a:p>
            <a:r>
              <a:rPr lang="de-DE" sz="2000" dirty="0"/>
              <a:t>Gibt es eigene Erfahrungen mit ähnlichen Situationen?</a:t>
            </a:r>
          </a:p>
          <a:p>
            <a:endParaRPr lang="de-DE" sz="2000" dirty="0"/>
          </a:p>
        </p:txBody>
      </p:sp>
      <p:sp>
        <p:nvSpPr>
          <p:cNvPr id="4" name="Untertitel 3">
            <a:extLst>
              <a:ext uri="{FF2B5EF4-FFF2-40B4-BE49-F238E27FC236}">
                <a16:creationId xmlns:a16="http://schemas.microsoft.com/office/drawing/2014/main" id="{4F541F26-8699-4B91-AA8A-FD37A01A14FA}"/>
              </a:ext>
            </a:extLst>
          </p:cNvPr>
          <p:cNvSpPr>
            <a:spLocks noGrp="1"/>
          </p:cNvSpPr>
          <p:nvPr>
            <p:ph type="subTitle" idx="13"/>
          </p:nvPr>
        </p:nvSpPr>
        <p:spPr>
          <a:xfrm>
            <a:off x="334800" y="972000"/>
            <a:ext cx="10763864" cy="477149"/>
          </a:xfrm>
        </p:spPr>
        <p:txBody>
          <a:bodyPr>
            <a:normAutofit lnSpcReduction="10000"/>
          </a:bodyPr>
          <a:lstStyle/>
          <a:p>
            <a:r>
              <a:rPr lang="de-DE" dirty="0"/>
              <a:t>Reflexion</a:t>
            </a:r>
          </a:p>
        </p:txBody>
      </p:sp>
      <p:pic>
        <p:nvPicPr>
          <p:cNvPr id="6" name="Grafik 5" descr="Künstliche Intelligenz mit einfarbiger Füllung">
            <a:extLst>
              <a:ext uri="{FF2B5EF4-FFF2-40B4-BE49-F238E27FC236}">
                <a16:creationId xmlns:a16="http://schemas.microsoft.com/office/drawing/2014/main" id="{340A9C0A-8A53-434F-872B-1403153FE4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0000" y="93600"/>
            <a:ext cx="914400" cy="914400"/>
          </a:xfrm>
          <a:prstGeom prst="rect">
            <a:avLst/>
          </a:prstGeom>
        </p:spPr>
      </p:pic>
      <p:pic>
        <p:nvPicPr>
          <p:cNvPr id="7" name="Grafik 6">
            <a:extLst>
              <a:ext uri="{FF2B5EF4-FFF2-40B4-BE49-F238E27FC236}">
                <a16:creationId xmlns:a16="http://schemas.microsoft.com/office/drawing/2014/main" id="{5536667D-70CC-4800-8090-612ABA3D68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2906" y="2843809"/>
            <a:ext cx="2955758" cy="2955758"/>
          </a:xfrm>
          <a:prstGeom prst="rect">
            <a:avLst/>
          </a:prstGeom>
        </p:spPr>
      </p:pic>
    </p:spTree>
    <p:extLst>
      <p:ext uri="{BB962C8B-B14F-4D97-AF65-F5344CB8AC3E}">
        <p14:creationId xmlns:p14="http://schemas.microsoft.com/office/powerpoint/2010/main" val="1736374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5379BC3-3D55-427E-B827-891BD10258A1}"/>
              </a:ext>
            </a:extLst>
          </p:cNvPr>
          <p:cNvSpPr>
            <a:spLocks noGrp="1"/>
          </p:cNvSpPr>
          <p:nvPr>
            <p:ph type="sldNum" sz="quarter" idx="12"/>
          </p:nvPr>
        </p:nvSpPr>
        <p:spPr/>
        <p:txBody>
          <a:bodyPr/>
          <a:lstStyle/>
          <a:p>
            <a:fld id="{F923AC77-8158-4A8F-9D31-7B15E0E4DE1A}" type="slidenum">
              <a:rPr lang="de-DE" smtClean="0"/>
              <a:pPr/>
              <a:t>15</a:t>
            </a:fld>
            <a:endParaRPr lang="de-DE" dirty="0"/>
          </a:p>
        </p:txBody>
      </p:sp>
      <p:sp>
        <p:nvSpPr>
          <p:cNvPr id="9" name="Titel 4">
            <a:extLst>
              <a:ext uri="{FF2B5EF4-FFF2-40B4-BE49-F238E27FC236}">
                <a16:creationId xmlns:a16="http://schemas.microsoft.com/office/drawing/2014/main" id="{C986A714-5615-475B-A0BA-633E88CF20EA}"/>
              </a:ext>
            </a:extLst>
          </p:cNvPr>
          <p:cNvSpPr txBox="1">
            <a:spLocks/>
          </p:cNvSpPr>
          <p:nvPr/>
        </p:nvSpPr>
        <p:spPr>
          <a:xfrm>
            <a:off x="346841" y="1321869"/>
            <a:ext cx="10794125" cy="2387600"/>
          </a:xfrm>
          <a:prstGeom prst="rect">
            <a:avLst/>
          </a:prstGeom>
        </p:spPr>
        <p:txBody>
          <a:bodyPr anchor="b"/>
          <a:lstStyle>
            <a:lvl1pPr algn="ctr" defTabSz="9144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r>
              <a:rPr lang="de-DE" dirty="0"/>
              <a:t>Übung: Teile dein Wissen</a:t>
            </a:r>
          </a:p>
        </p:txBody>
      </p:sp>
      <p:pic>
        <p:nvPicPr>
          <p:cNvPr id="6" name="Grafik 5" descr="Kommentar Feuer mit einfarbiger Füllung">
            <a:extLst>
              <a:ext uri="{FF2B5EF4-FFF2-40B4-BE49-F238E27FC236}">
                <a16:creationId xmlns:a16="http://schemas.microsoft.com/office/drawing/2014/main" id="{A6CFB340-02DE-4ACD-B57A-FADD0431134C}"/>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889" t="592" r="6492" b="11773"/>
          <a:stretch/>
        </p:blipFill>
        <p:spPr>
          <a:xfrm>
            <a:off x="7045200" y="1828800"/>
            <a:ext cx="1371399" cy="1371600"/>
          </a:xfrm>
          <a:prstGeom prst="rect">
            <a:avLst/>
          </a:prstGeom>
        </p:spPr>
      </p:pic>
      <p:sp>
        <p:nvSpPr>
          <p:cNvPr id="3" name="Textfeld 2">
            <a:extLst>
              <a:ext uri="{FF2B5EF4-FFF2-40B4-BE49-F238E27FC236}">
                <a16:creationId xmlns:a16="http://schemas.microsoft.com/office/drawing/2014/main" id="{047D81F7-2403-4711-8C42-7FE17D8E0343}"/>
              </a:ext>
            </a:extLst>
          </p:cNvPr>
          <p:cNvSpPr txBox="1"/>
          <p:nvPr/>
        </p:nvSpPr>
        <p:spPr>
          <a:xfrm>
            <a:off x="900545" y="4641273"/>
            <a:ext cx="8520546" cy="923330"/>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Bitte lesen Sie sich den Arbeitsauftrag für Ihre Rolle durch.</a:t>
            </a:r>
          </a:p>
          <a:p>
            <a:r>
              <a:rPr lang="de-DE" dirty="0">
                <a:latin typeface="Arial" panose="020B0604020202020204" pitchFamily="34" charset="0"/>
                <a:cs typeface="Arial" panose="020B0604020202020204" pitchFamily="34" charset="0"/>
              </a:rPr>
              <a:t>Personen pro Team: 4</a:t>
            </a:r>
          </a:p>
          <a:p>
            <a:r>
              <a:rPr lang="de-DE" dirty="0">
                <a:latin typeface="Arial" panose="020B0604020202020204" pitchFamily="34" charset="0"/>
                <a:cs typeface="Arial" panose="020B0604020202020204" pitchFamily="34" charset="0"/>
              </a:rPr>
              <a:t>Gesamte Dauer der Bearbeitung: 10 Minuten </a:t>
            </a:r>
          </a:p>
        </p:txBody>
      </p:sp>
    </p:spTree>
    <p:extLst>
      <p:ext uri="{BB962C8B-B14F-4D97-AF65-F5344CB8AC3E}">
        <p14:creationId xmlns:p14="http://schemas.microsoft.com/office/powerpoint/2010/main" val="63856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8329192-233A-4E78-9DAE-1911EBE988C7}"/>
              </a:ext>
            </a:extLst>
          </p:cNvPr>
          <p:cNvSpPr>
            <a:spLocks noGrp="1"/>
          </p:cNvSpPr>
          <p:nvPr>
            <p:ph type="sldNum" sz="quarter" idx="12"/>
          </p:nvPr>
        </p:nvSpPr>
        <p:spPr/>
        <p:txBody>
          <a:bodyPr/>
          <a:lstStyle/>
          <a:p>
            <a:fld id="{F923AC77-8158-4A8F-9D31-7B15E0E4DE1A}" type="slidenum">
              <a:rPr lang="de-DE" smtClean="0"/>
              <a:pPr/>
              <a:t>16</a:t>
            </a:fld>
            <a:endParaRPr lang="de-DE" dirty="0"/>
          </a:p>
        </p:txBody>
      </p:sp>
      <p:sp>
        <p:nvSpPr>
          <p:cNvPr id="3" name="Inhaltsplatzhalter 2">
            <a:extLst>
              <a:ext uri="{FF2B5EF4-FFF2-40B4-BE49-F238E27FC236}">
                <a16:creationId xmlns:a16="http://schemas.microsoft.com/office/drawing/2014/main" id="{D112916A-AF9B-476F-9D41-05E2321D8C24}"/>
              </a:ext>
            </a:extLst>
          </p:cNvPr>
          <p:cNvSpPr>
            <a:spLocks noGrp="1"/>
          </p:cNvSpPr>
          <p:nvPr>
            <p:ph idx="1"/>
          </p:nvPr>
        </p:nvSpPr>
        <p:spPr>
          <a:xfrm>
            <a:off x="588529" y="1659601"/>
            <a:ext cx="9063471" cy="4111280"/>
          </a:xfrm>
        </p:spPr>
        <p:txBody>
          <a:bodyPr/>
          <a:lstStyle/>
          <a:p>
            <a:r>
              <a:rPr lang="de-DE" sz="2000" dirty="0"/>
              <a:t>Was hat gut funktioniert innerhalb des ersten Trupps bzw. bei der Absprache mit dem zweiten Trupp?</a:t>
            </a:r>
          </a:p>
          <a:p>
            <a:endParaRPr lang="de-DE" sz="2000" dirty="0"/>
          </a:p>
          <a:p>
            <a:r>
              <a:rPr lang="de-DE" sz="2000" dirty="0"/>
              <a:t>Wo gab es Probleme innerhalb des ersten Trupps bzw. bei der Absprache mit dem zweiten Trupp?</a:t>
            </a:r>
          </a:p>
          <a:p>
            <a:endParaRPr lang="de-DE" sz="2000" dirty="0"/>
          </a:p>
          <a:p>
            <a:r>
              <a:rPr lang="de-DE" sz="2000" dirty="0"/>
              <a:t>Was ist den Beobachtern aufgefallen?</a:t>
            </a:r>
          </a:p>
          <a:p>
            <a:endParaRPr lang="de-DE" dirty="0"/>
          </a:p>
        </p:txBody>
      </p:sp>
      <p:sp>
        <p:nvSpPr>
          <p:cNvPr id="4" name="Untertitel 3">
            <a:extLst>
              <a:ext uri="{FF2B5EF4-FFF2-40B4-BE49-F238E27FC236}">
                <a16:creationId xmlns:a16="http://schemas.microsoft.com/office/drawing/2014/main" id="{0BD9FE69-4AB6-4482-88A9-5DB058692EDE}"/>
              </a:ext>
            </a:extLst>
          </p:cNvPr>
          <p:cNvSpPr>
            <a:spLocks noGrp="1"/>
          </p:cNvSpPr>
          <p:nvPr>
            <p:ph type="subTitle" idx="13"/>
          </p:nvPr>
        </p:nvSpPr>
        <p:spPr>
          <a:xfrm>
            <a:off x="334800" y="972000"/>
            <a:ext cx="10763864" cy="477149"/>
          </a:xfrm>
        </p:spPr>
        <p:txBody>
          <a:bodyPr vert="horz" lIns="91440" tIns="45720" rIns="91440" bIns="45720" rtlCol="0">
            <a:normAutofit lnSpcReduction="10000"/>
          </a:bodyPr>
          <a:lstStyle/>
          <a:p>
            <a:r>
              <a:rPr lang="de-DE" dirty="0"/>
              <a:t>Reflexion</a:t>
            </a:r>
          </a:p>
        </p:txBody>
      </p:sp>
      <p:pic>
        <p:nvPicPr>
          <p:cNvPr id="8" name="Grafik 7" descr="Künstliche Intelligenz mit einfarbiger Füllung">
            <a:extLst>
              <a:ext uri="{FF2B5EF4-FFF2-40B4-BE49-F238E27FC236}">
                <a16:creationId xmlns:a16="http://schemas.microsoft.com/office/drawing/2014/main" id="{42A3B8AB-82F2-4D67-B8F2-BEAEA35733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0000" y="93600"/>
            <a:ext cx="914400" cy="914400"/>
          </a:xfrm>
          <a:prstGeom prst="rect">
            <a:avLst/>
          </a:prstGeom>
        </p:spPr>
      </p:pic>
      <p:pic>
        <p:nvPicPr>
          <p:cNvPr id="9" name="Grafik 8">
            <a:extLst>
              <a:ext uri="{FF2B5EF4-FFF2-40B4-BE49-F238E27FC236}">
                <a16:creationId xmlns:a16="http://schemas.microsoft.com/office/drawing/2014/main" id="{CDED9E25-1235-4B3F-A136-016B791D315C}"/>
              </a:ext>
            </a:extLst>
          </p:cNvPr>
          <p:cNvPicPr>
            <a:picLocks noChangeAspect="1"/>
          </p:cNvPicPr>
          <p:nvPr/>
        </p:nvPicPr>
        <p:blipFill rotWithShape="1">
          <a:blip r:embed="rId5">
            <a:extLst>
              <a:ext uri="{28A0092B-C50C-407E-A947-70E740481C1C}">
                <a14:useLocalDpi xmlns:a14="http://schemas.microsoft.com/office/drawing/2010/main" val="0"/>
              </a:ext>
            </a:extLst>
          </a:blip>
          <a:srcRect t="19799"/>
          <a:stretch/>
        </p:blipFill>
        <p:spPr>
          <a:xfrm>
            <a:off x="8142906" y="3428999"/>
            <a:ext cx="2955758" cy="2370567"/>
          </a:xfrm>
          <a:prstGeom prst="rect">
            <a:avLst/>
          </a:prstGeom>
        </p:spPr>
      </p:pic>
    </p:spTree>
    <p:extLst>
      <p:ext uri="{BB962C8B-B14F-4D97-AF65-F5344CB8AC3E}">
        <p14:creationId xmlns:p14="http://schemas.microsoft.com/office/powerpoint/2010/main" val="2295492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5379BC3-3D55-427E-B827-891BD10258A1}"/>
              </a:ext>
            </a:extLst>
          </p:cNvPr>
          <p:cNvSpPr>
            <a:spLocks noGrp="1"/>
          </p:cNvSpPr>
          <p:nvPr>
            <p:ph type="sldNum" sz="quarter" idx="12"/>
          </p:nvPr>
        </p:nvSpPr>
        <p:spPr/>
        <p:txBody>
          <a:bodyPr/>
          <a:lstStyle/>
          <a:p>
            <a:fld id="{F923AC77-8158-4A8F-9D31-7B15E0E4DE1A}" type="slidenum">
              <a:rPr lang="de-DE" smtClean="0"/>
              <a:pPr/>
              <a:t>17</a:t>
            </a:fld>
            <a:endParaRPr lang="de-DE" dirty="0"/>
          </a:p>
        </p:txBody>
      </p:sp>
      <p:sp>
        <p:nvSpPr>
          <p:cNvPr id="9" name="Titel 4">
            <a:extLst>
              <a:ext uri="{FF2B5EF4-FFF2-40B4-BE49-F238E27FC236}">
                <a16:creationId xmlns:a16="http://schemas.microsoft.com/office/drawing/2014/main" id="{C986A714-5615-475B-A0BA-633E88CF20EA}"/>
              </a:ext>
            </a:extLst>
          </p:cNvPr>
          <p:cNvSpPr txBox="1">
            <a:spLocks/>
          </p:cNvSpPr>
          <p:nvPr/>
        </p:nvSpPr>
        <p:spPr>
          <a:xfrm>
            <a:off x="346841" y="1321869"/>
            <a:ext cx="10794125" cy="2387600"/>
          </a:xfrm>
          <a:prstGeom prst="rect">
            <a:avLst/>
          </a:prstGeom>
        </p:spPr>
        <p:txBody>
          <a:bodyPr anchor="b"/>
          <a:lstStyle>
            <a:lvl1pPr algn="ctr" defTabSz="9144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a:lstStyle>
          <a:p>
            <a:r>
              <a:rPr lang="de-DE" dirty="0"/>
              <a:t>Kennenlern-Karten</a:t>
            </a:r>
          </a:p>
        </p:txBody>
      </p:sp>
      <p:pic>
        <p:nvPicPr>
          <p:cNvPr id="4" name="Grafik 3" descr="Joker Silhouette">
            <a:extLst>
              <a:ext uri="{FF2B5EF4-FFF2-40B4-BE49-F238E27FC236}">
                <a16:creationId xmlns:a16="http://schemas.microsoft.com/office/drawing/2014/main" id="{ACE9DBD1-E3FF-4F93-AB89-DCE10A4C32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45200" y="1828800"/>
            <a:ext cx="1371600" cy="1371600"/>
          </a:xfrm>
          <a:prstGeom prst="rect">
            <a:avLst/>
          </a:prstGeom>
        </p:spPr>
      </p:pic>
    </p:spTree>
    <p:extLst>
      <p:ext uri="{BB962C8B-B14F-4D97-AF65-F5344CB8AC3E}">
        <p14:creationId xmlns:p14="http://schemas.microsoft.com/office/powerpoint/2010/main" val="47504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F505382-2CE3-4E64-B148-CC99F2354D05}"/>
              </a:ext>
            </a:extLst>
          </p:cNvPr>
          <p:cNvSpPr>
            <a:spLocks noGrp="1"/>
          </p:cNvSpPr>
          <p:nvPr>
            <p:ph type="sldNum" sz="quarter" idx="12"/>
          </p:nvPr>
        </p:nvSpPr>
        <p:spPr/>
        <p:txBody>
          <a:bodyPr/>
          <a:lstStyle/>
          <a:p>
            <a:fld id="{F923AC77-8158-4A8F-9D31-7B15E0E4DE1A}" type="slidenum">
              <a:rPr lang="de-DE" smtClean="0"/>
              <a:pPr/>
              <a:t>18</a:t>
            </a:fld>
            <a:endParaRPr lang="de-DE" dirty="0"/>
          </a:p>
        </p:txBody>
      </p:sp>
      <p:sp>
        <p:nvSpPr>
          <p:cNvPr id="4" name="Untertitel 3">
            <a:extLst>
              <a:ext uri="{FF2B5EF4-FFF2-40B4-BE49-F238E27FC236}">
                <a16:creationId xmlns:a16="http://schemas.microsoft.com/office/drawing/2014/main" id="{637121E5-487B-4AF6-BD87-DFCC461C6968}"/>
              </a:ext>
            </a:extLst>
          </p:cNvPr>
          <p:cNvSpPr>
            <a:spLocks noGrp="1"/>
          </p:cNvSpPr>
          <p:nvPr>
            <p:ph type="subTitle" idx="13"/>
          </p:nvPr>
        </p:nvSpPr>
        <p:spPr/>
        <p:txBody>
          <a:bodyPr>
            <a:normAutofit lnSpcReduction="10000"/>
          </a:bodyPr>
          <a:lstStyle/>
          <a:p>
            <a:r>
              <a:rPr lang="de-DE" dirty="0"/>
              <a:t>Erinnern Sie sich noch?</a:t>
            </a:r>
          </a:p>
        </p:txBody>
      </p:sp>
      <p:sp>
        <p:nvSpPr>
          <p:cNvPr id="9" name="Rechteck 8">
            <a:extLst>
              <a:ext uri="{FF2B5EF4-FFF2-40B4-BE49-F238E27FC236}">
                <a16:creationId xmlns:a16="http://schemas.microsoft.com/office/drawing/2014/main" id="{D21F1863-5B4F-45AE-A173-DB16E3359C2C}"/>
              </a:ext>
            </a:extLst>
          </p:cNvPr>
          <p:cNvSpPr/>
          <p:nvPr/>
        </p:nvSpPr>
        <p:spPr>
          <a:xfrm>
            <a:off x="1398000" y="2651993"/>
            <a:ext cx="4320000"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DE"/>
          </a:p>
        </p:txBody>
      </p:sp>
      <p:grpSp>
        <p:nvGrpSpPr>
          <p:cNvPr id="6" name="Gruppieren 5">
            <a:extLst>
              <a:ext uri="{FF2B5EF4-FFF2-40B4-BE49-F238E27FC236}">
                <a16:creationId xmlns:a16="http://schemas.microsoft.com/office/drawing/2014/main" id="{E0633247-CEE4-4CA3-9A8D-F8CD69D2EFE6}"/>
              </a:ext>
            </a:extLst>
          </p:cNvPr>
          <p:cNvGrpSpPr/>
          <p:nvPr/>
        </p:nvGrpSpPr>
        <p:grpSpPr>
          <a:xfrm>
            <a:off x="3585028" y="3028124"/>
            <a:ext cx="4716000" cy="1603138"/>
            <a:chOff x="5561152" y="3163937"/>
            <a:chExt cx="4716000" cy="1603138"/>
          </a:xfrm>
        </p:grpSpPr>
        <p:sp>
          <p:nvSpPr>
            <p:cNvPr id="7" name="Rechteck 6">
              <a:extLst>
                <a:ext uri="{FF2B5EF4-FFF2-40B4-BE49-F238E27FC236}">
                  <a16:creationId xmlns:a16="http://schemas.microsoft.com/office/drawing/2014/main" id="{3F0EB238-B33C-486E-8A18-C450AF26494B}"/>
                </a:ext>
              </a:extLst>
            </p:cNvPr>
            <p:cNvSpPr/>
            <p:nvPr/>
          </p:nvSpPr>
          <p:spPr>
            <a:xfrm>
              <a:off x="5759932" y="3163937"/>
              <a:ext cx="4320000" cy="8775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DE"/>
            </a:p>
          </p:txBody>
        </p:sp>
        <p:sp>
          <p:nvSpPr>
            <p:cNvPr id="8" name="Textfeld 7">
              <a:extLst>
                <a:ext uri="{FF2B5EF4-FFF2-40B4-BE49-F238E27FC236}">
                  <a16:creationId xmlns:a16="http://schemas.microsoft.com/office/drawing/2014/main" id="{01A52C9B-0F87-4E24-93AE-CB4AC6D63C39}"/>
                </a:ext>
              </a:extLst>
            </p:cNvPr>
            <p:cNvSpPr txBox="1"/>
            <p:nvPr/>
          </p:nvSpPr>
          <p:spPr>
            <a:xfrm>
              <a:off x="5561152" y="3889575"/>
              <a:ext cx="4716000" cy="8775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algn="ctr" defTabSz="889000">
                <a:spcBef>
                  <a:spcPct val="0"/>
                </a:spcBef>
                <a:spcAft>
                  <a:spcPct val="35000"/>
                </a:spcAft>
              </a:pPr>
              <a:r>
                <a:rPr lang="de-DE" sz="2000" b="1" dirty="0">
                  <a:latin typeface="Arial" panose="020B0604020202020204" pitchFamily="34" charset="0"/>
                  <a:cs typeface="Arial" panose="020B0604020202020204" pitchFamily="34" charset="0"/>
                </a:rPr>
                <a:t>Welche Situationen aus einem Einsatz/ einer Einsatzübung hängen mit (geteilter) Wahrnehmung und geteilten mentalen Modellen </a:t>
              </a:r>
              <a:r>
                <a:rPr lang="de-DE" sz="2000" b="1" kern="1200" dirty="0">
                  <a:latin typeface="Arial" panose="020B0604020202020204" pitchFamily="34" charset="0"/>
                  <a:cs typeface="Arial" panose="020B0604020202020204" pitchFamily="34" charset="0"/>
                </a:rPr>
                <a:t>zusammen?</a:t>
              </a:r>
              <a:endParaRPr lang="en-US" sz="2000" b="1" kern="1200" dirty="0">
                <a:latin typeface="Arial" panose="020B0604020202020204" pitchFamily="34" charset="0"/>
                <a:cs typeface="Arial" panose="020B0604020202020204" pitchFamily="34" charset="0"/>
              </a:endParaRPr>
            </a:p>
          </p:txBody>
        </p:sp>
      </p:grpSp>
      <p:pic>
        <p:nvPicPr>
          <p:cNvPr id="12" name="Grafik 11" descr="Feuerwehrmann mit einfarbiger Füllung">
            <a:extLst>
              <a:ext uri="{FF2B5EF4-FFF2-40B4-BE49-F238E27FC236}">
                <a16:creationId xmlns:a16="http://schemas.microsoft.com/office/drawing/2014/main" id="{FBF981FB-6FF4-4375-8BE0-88A28E0E6D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9205" y="2035241"/>
            <a:ext cx="1529206" cy="1529206"/>
          </a:xfrm>
          <a:prstGeom prst="rect">
            <a:avLst/>
          </a:prstGeom>
        </p:spPr>
      </p:pic>
      <p:pic>
        <p:nvPicPr>
          <p:cNvPr id="15" name="Grafik 14" descr="Uhr mit einfarbiger Füllung">
            <a:extLst>
              <a:ext uri="{FF2B5EF4-FFF2-40B4-BE49-F238E27FC236}">
                <a16:creationId xmlns:a16="http://schemas.microsoft.com/office/drawing/2014/main" id="{4419B7D3-21D4-42CC-8AD8-70DA30A6B9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50000" y="93600"/>
            <a:ext cx="914400" cy="914400"/>
          </a:xfrm>
          <a:prstGeom prst="rect">
            <a:avLst/>
          </a:prstGeom>
        </p:spPr>
      </p:pic>
    </p:spTree>
    <p:extLst>
      <p:ext uri="{BB962C8B-B14F-4D97-AF65-F5344CB8AC3E}">
        <p14:creationId xmlns:p14="http://schemas.microsoft.com/office/powerpoint/2010/main" val="3630788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8329192-233A-4E78-9DAE-1911EBE988C7}"/>
              </a:ext>
            </a:extLst>
          </p:cNvPr>
          <p:cNvSpPr>
            <a:spLocks noGrp="1"/>
          </p:cNvSpPr>
          <p:nvPr>
            <p:ph type="sldNum" sz="quarter" idx="12"/>
          </p:nvPr>
        </p:nvSpPr>
        <p:spPr/>
        <p:txBody>
          <a:bodyPr/>
          <a:lstStyle/>
          <a:p>
            <a:fld id="{F923AC77-8158-4A8F-9D31-7B15E0E4DE1A}" type="slidenum">
              <a:rPr lang="de-DE" smtClean="0"/>
              <a:pPr/>
              <a:t>19</a:t>
            </a:fld>
            <a:endParaRPr lang="de-DE" dirty="0"/>
          </a:p>
        </p:txBody>
      </p:sp>
      <p:sp>
        <p:nvSpPr>
          <p:cNvPr id="3" name="Inhaltsplatzhalter 2">
            <a:extLst>
              <a:ext uri="{FF2B5EF4-FFF2-40B4-BE49-F238E27FC236}">
                <a16:creationId xmlns:a16="http://schemas.microsoft.com/office/drawing/2014/main" id="{D112916A-AF9B-476F-9D41-05E2321D8C24}"/>
              </a:ext>
            </a:extLst>
          </p:cNvPr>
          <p:cNvSpPr>
            <a:spLocks noGrp="1"/>
          </p:cNvSpPr>
          <p:nvPr>
            <p:ph idx="1"/>
          </p:nvPr>
        </p:nvSpPr>
        <p:spPr>
          <a:xfrm>
            <a:off x="588528" y="1659601"/>
            <a:ext cx="10763865" cy="4111280"/>
          </a:xfrm>
        </p:spPr>
        <p:txBody>
          <a:bodyPr/>
          <a:lstStyle/>
          <a:p>
            <a:r>
              <a:rPr lang="de-DE" dirty="0"/>
              <a:t>Bitte notieren Sie in Ihrem Merkheft, welche 3 Punkte Sie in diesem Modul besonders wichtig fanden und warum.</a:t>
            </a:r>
          </a:p>
          <a:p>
            <a:r>
              <a:rPr lang="de-DE"/>
              <a:t>Was möchten Sie in Ihrer nächsten Einsatzübung umsetzen?</a:t>
            </a:r>
            <a:endParaRPr lang="de-DE" dirty="0"/>
          </a:p>
        </p:txBody>
      </p:sp>
      <p:sp>
        <p:nvSpPr>
          <p:cNvPr id="4" name="Untertitel 3">
            <a:extLst>
              <a:ext uri="{FF2B5EF4-FFF2-40B4-BE49-F238E27FC236}">
                <a16:creationId xmlns:a16="http://schemas.microsoft.com/office/drawing/2014/main" id="{0BD9FE69-4AB6-4482-88A9-5DB058692EDE}"/>
              </a:ext>
            </a:extLst>
          </p:cNvPr>
          <p:cNvSpPr>
            <a:spLocks noGrp="1"/>
          </p:cNvSpPr>
          <p:nvPr>
            <p:ph type="subTitle" idx="13"/>
          </p:nvPr>
        </p:nvSpPr>
        <p:spPr>
          <a:xfrm>
            <a:off x="334800" y="972000"/>
            <a:ext cx="10763864" cy="477149"/>
          </a:xfrm>
        </p:spPr>
        <p:txBody>
          <a:bodyPr vert="horz" lIns="91440" tIns="45720" rIns="91440" bIns="45720" rtlCol="0">
            <a:normAutofit lnSpcReduction="10000"/>
          </a:bodyPr>
          <a:lstStyle/>
          <a:p>
            <a:r>
              <a:rPr lang="de-DE" dirty="0"/>
              <a:t>Abschluss</a:t>
            </a:r>
          </a:p>
        </p:txBody>
      </p:sp>
      <p:pic>
        <p:nvPicPr>
          <p:cNvPr id="6" name="Grafik 5" descr="Unterschrift mit einfarbiger Füllung">
            <a:extLst>
              <a:ext uri="{FF2B5EF4-FFF2-40B4-BE49-F238E27FC236}">
                <a16:creationId xmlns:a16="http://schemas.microsoft.com/office/drawing/2014/main" id="{A5FC2FD0-089F-4D90-8F1A-1E7D500085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0000" y="93600"/>
            <a:ext cx="914400" cy="914400"/>
          </a:xfrm>
          <a:prstGeom prst="rect">
            <a:avLst/>
          </a:prstGeom>
        </p:spPr>
      </p:pic>
    </p:spTree>
    <p:extLst>
      <p:ext uri="{BB962C8B-B14F-4D97-AF65-F5344CB8AC3E}">
        <p14:creationId xmlns:p14="http://schemas.microsoft.com/office/powerpoint/2010/main" val="2883333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EA261C9-D3A4-4BB0-8F76-BF95E3585368}"/>
              </a:ext>
            </a:extLst>
          </p:cNvPr>
          <p:cNvSpPr>
            <a:spLocks noGrp="1"/>
          </p:cNvSpPr>
          <p:nvPr>
            <p:ph type="sldNum" sz="quarter" idx="12"/>
          </p:nvPr>
        </p:nvSpPr>
        <p:spPr/>
        <p:txBody>
          <a:bodyPr/>
          <a:lstStyle/>
          <a:p>
            <a:fld id="{F923AC77-8158-4A8F-9D31-7B15E0E4DE1A}" type="slidenum">
              <a:rPr lang="de-DE" smtClean="0"/>
              <a:pPr/>
              <a:t>2</a:t>
            </a:fld>
            <a:endParaRPr lang="de-DE" dirty="0"/>
          </a:p>
        </p:txBody>
      </p:sp>
      <p:sp>
        <p:nvSpPr>
          <p:cNvPr id="3" name="Inhaltsplatzhalter 2">
            <a:extLst>
              <a:ext uri="{FF2B5EF4-FFF2-40B4-BE49-F238E27FC236}">
                <a16:creationId xmlns:a16="http://schemas.microsoft.com/office/drawing/2014/main" id="{B8F78746-131B-4820-8BBB-29A829B2BB05}"/>
              </a:ext>
            </a:extLst>
          </p:cNvPr>
          <p:cNvSpPr>
            <a:spLocks noGrp="1"/>
          </p:cNvSpPr>
          <p:nvPr>
            <p:ph idx="1"/>
          </p:nvPr>
        </p:nvSpPr>
        <p:spPr/>
        <p:txBody>
          <a:bodyPr>
            <a:normAutofit/>
          </a:bodyPr>
          <a:lstStyle/>
          <a:p>
            <a:pPr marL="0" indent="0">
              <a:buNone/>
            </a:pPr>
            <a:endParaRPr lang="de-DE" dirty="0"/>
          </a:p>
          <a:p>
            <a:pPr marL="0" indent="0">
              <a:buNone/>
            </a:pPr>
            <a:r>
              <a:rPr lang="de-DE" dirty="0"/>
              <a:t>„man kriegt den Einsatz nicht von Anfang an mit - Abläufe sind nicht ganz klar“</a:t>
            </a:r>
          </a:p>
          <a:p>
            <a:pPr marL="0" indent="0">
              <a:buNone/>
            </a:pPr>
            <a:endParaRPr lang="de-DE" dirty="0"/>
          </a:p>
          <a:p>
            <a:pPr marL="0" indent="0">
              <a:buNone/>
            </a:pPr>
            <a:r>
              <a:rPr lang="de-DE" dirty="0"/>
              <a:t>„wenn man das Gefühl hat, sich auf seinen Trupppartner nicht richtig verlassen zu können, sondern auf den auch noch aufpassen muss“</a:t>
            </a:r>
          </a:p>
          <a:p>
            <a:pPr marL="0" indent="0">
              <a:buNone/>
            </a:pPr>
            <a:endParaRPr lang="de-DE" dirty="0"/>
          </a:p>
          <a:p>
            <a:pPr marL="0" indent="0">
              <a:buNone/>
            </a:pPr>
            <a:r>
              <a:rPr lang="de-DE" dirty="0"/>
              <a:t>„wir hätten uns im Trupp besser kennen müssen“</a:t>
            </a:r>
          </a:p>
          <a:p>
            <a:pPr marL="0" indent="0">
              <a:buNone/>
            </a:pPr>
            <a:endParaRPr lang="de-DE" dirty="0"/>
          </a:p>
          <a:p>
            <a:pPr marL="0" indent="0">
              <a:lnSpc>
                <a:spcPct val="100000"/>
              </a:lnSpc>
              <a:buNone/>
            </a:pPr>
            <a:r>
              <a:rPr lang="de-DE" dirty="0"/>
              <a:t>„ich stand draußen und hatte kein genaues Bild von dem, was drinnen los ist“</a:t>
            </a:r>
          </a:p>
          <a:p>
            <a:pPr marL="0" indent="0">
              <a:buNone/>
            </a:pPr>
            <a:endParaRPr lang="de-DE" dirty="0"/>
          </a:p>
          <a:p>
            <a:pPr marL="0" indent="0">
              <a:buNone/>
            </a:pPr>
            <a:endParaRPr lang="de-DE" dirty="0"/>
          </a:p>
        </p:txBody>
      </p:sp>
      <p:sp>
        <p:nvSpPr>
          <p:cNvPr id="4" name="Untertitel 3">
            <a:extLst>
              <a:ext uri="{FF2B5EF4-FFF2-40B4-BE49-F238E27FC236}">
                <a16:creationId xmlns:a16="http://schemas.microsoft.com/office/drawing/2014/main" id="{A3E640B2-A33E-4CDC-8D6A-3B8DF4F23549}"/>
              </a:ext>
            </a:extLst>
          </p:cNvPr>
          <p:cNvSpPr>
            <a:spLocks noGrp="1"/>
          </p:cNvSpPr>
          <p:nvPr>
            <p:ph type="subTitle" idx="13"/>
          </p:nvPr>
        </p:nvSpPr>
        <p:spPr/>
        <p:txBody>
          <a:bodyPr>
            <a:normAutofit lnSpcReduction="10000"/>
          </a:bodyPr>
          <a:lstStyle/>
          <a:p>
            <a:r>
              <a:rPr lang="de-DE" dirty="0"/>
              <a:t>Was stresst erfahrene Einsatzkräfte?</a:t>
            </a:r>
          </a:p>
        </p:txBody>
      </p:sp>
      <p:pic>
        <p:nvPicPr>
          <p:cNvPr id="6" name="Grafik 5" descr="Hochspannung mit einfarbiger Füllung">
            <a:extLst>
              <a:ext uri="{FF2B5EF4-FFF2-40B4-BE49-F238E27FC236}">
                <a16:creationId xmlns:a16="http://schemas.microsoft.com/office/drawing/2014/main" id="{5D957C03-D4D8-4EFF-8B06-A4080C93A2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0243" y="93329"/>
            <a:ext cx="914400" cy="914400"/>
          </a:xfrm>
          <a:prstGeom prst="rect">
            <a:avLst/>
          </a:prstGeom>
        </p:spPr>
      </p:pic>
    </p:spTree>
    <p:extLst>
      <p:ext uri="{BB962C8B-B14F-4D97-AF65-F5344CB8AC3E}">
        <p14:creationId xmlns:p14="http://schemas.microsoft.com/office/powerpoint/2010/main" val="2760754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4000">
              <a:srgbClr val="D10505">
                <a:alpha val="7000"/>
              </a:srgbClr>
            </a:gs>
            <a:gs pos="0">
              <a:srgbClr val="FF0000">
                <a:alpha val="0"/>
              </a:srgbClr>
            </a:gs>
            <a:gs pos="0">
              <a:srgbClr val="D10505">
                <a:alpha val="0"/>
              </a:srgbClr>
            </a:gs>
            <a:gs pos="4000">
              <a:srgbClr val="D10505">
                <a:alpha val="0"/>
              </a:srgbClr>
            </a:gs>
          </a:gsLst>
          <a:path path="rect">
            <a:fillToRect l="100000" b="10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2282FB-234A-4D26-B0A0-D97A6DF60FD4}"/>
              </a:ext>
            </a:extLst>
          </p:cNvPr>
          <p:cNvSpPr>
            <a:spLocks noGrp="1"/>
          </p:cNvSpPr>
          <p:nvPr>
            <p:ph type="ctrTitle"/>
          </p:nvPr>
        </p:nvSpPr>
        <p:spPr>
          <a:xfrm>
            <a:off x="344129" y="2687457"/>
            <a:ext cx="10795819" cy="1114087"/>
          </a:xfrm>
        </p:spPr>
        <p:txBody>
          <a:bodyPr>
            <a:normAutofit fontScale="90000"/>
          </a:bodyPr>
          <a:lstStyle/>
          <a:p>
            <a:r>
              <a:rPr lang="de-DE" sz="3600" dirty="0"/>
              <a:t>Modul</a:t>
            </a:r>
            <a:br>
              <a:rPr lang="de-DE" sz="3600" dirty="0"/>
            </a:br>
            <a:br>
              <a:rPr lang="de-DE" sz="3600" dirty="0"/>
            </a:br>
            <a:r>
              <a:rPr lang="de-DE" sz="3600" dirty="0"/>
              <a:t>(Geteilte) Wahrnehmungen</a:t>
            </a:r>
            <a:br>
              <a:rPr lang="de-DE" sz="3600" dirty="0"/>
            </a:br>
            <a:r>
              <a:rPr lang="de-DE" sz="3600" dirty="0"/>
              <a:t>&amp;</a:t>
            </a:r>
            <a:br>
              <a:rPr lang="de-DE" sz="3600" dirty="0"/>
            </a:br>
            <a:r>
              <a:rPr lang="de-DE" sz="3600" dirty="0"/>
              <a:t>geteilte mentale Modelle</a:t>
            </a:r>
          </a:p>
        </p:txBody>
      </p:sp>
      <p:sp>
        <p:nvSpPr>
          <p:cNvPr id="5" name="Untertitel 4">
            <a:extLst>
              <a:ext uri="{FF2B5EF4-FFF2-40B4-BE49-F238E27FC236}">
                <a16:creationId xmlns:a16="http://schemas.microsoft.com/office/drawing/2014/main" id="{A2343C12-1834-4C6B-99BD-C4B3AB13AB7B}"/>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26986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49AF6-7D1D-4CBF-86C8-C1EEAE419948}"/>
              </a:ext>
            </a:extLst>
          </p:cNvPr>
          <p:cNvSpPr>
            <a:spLocks noGrp="1"/>
          </p:cNvSpPr>
          <p:nvPr>
            <p:ph type="title"/>
          </p:nvPr>
        </p:nvSpPr>
        <p:spPr>
          <a:xfrm>
            <a:off x="336330" y="972000"/>
            <a:ext cx="10800000" cy="478800"/>
          </a:xfrm>
        </p:spPr>
        <p:txBody>
          <a:bodyPr>
            <a:noAutofit/>
          </a:bodyPr>
          <a:lstStyle/>
          <a:p>
            <a:r>
              <a:rPr lang="de-DE" dirty="0"/>
              <a:t>Ausblick in das Modul</a:t>
            </a:r>
          </a:p>
        </p:txBody>
      </p:sp>
      <p:sp>
        <p:nvSpPr>
          <p:cNvPr id="5" name="Foliennummernplatzhalter 4">
            <a:extLst>
              <a:ext uri="{FF2B5EF4-FFF2-40B4-BE49-F238E27FC236}">
                <a16:creationId xmlns:a16="http://schemas.microsoft.com/office/drawing/2014/main" id="{6021D9A4-B598-4E71-A8AE-C1DEBF012CCE}"/>
              </a:ext>
            </a:extLst>
          </p:cNvPr>
          <p:cNvSpPr>
            <a:spLocks noGrp="1"/>
          </p:cNvSpPr>
          <p:nvPr>
            <p:ph type="sldNum" sz="quarter" idx="12"/>
          </p:nvPr>
        </p:nvSpPr>
        <p:spPr/>
        <p:txBody>
          <a:bodyPr/>
          <a:lstStyle/>
          <a:p>
            <a:fld id="{F923AC77-8158-4A8F-9D31-7B15E0E4DE1A}" type="slidenum">
              <a:rPr lang="de-DE" smtClean="0"/>
              <a:pPr/>
              <a:t>4</a:t>
            </a:fld>
            <a:endParaRPr lang="de-DE" dirty="0"/>
          </a:p>
        </p:txBody>
      </p:sp>
      <p:sp>
        <p:nvSpPr>
          <p:cNvPr id="6" name="Inhaltsplatzhalter 2">
            <a:extLst>
              <a:ext uri="{FF2B5EF4-FFF2-40B4-BE49-F238E27FC236}">
                <a16:creationId xmlns:a16="http://schemas.microsoft.com/office/drawing/2014/main" id="{F53C5705-BF5D-4B05-B4FB-8BFFA346A8FC}"/>
              </a:ext>
            </a:extLst>
          </p:cNvPr>
          <p:cNvSpPr txBox="1">
            <a:spLocks/>
          </p:cNvSpPr>
          <p:nvPr/>
        </p:nvSpPr>
        <p:spPr>
          <a:xfrm>
            <a:off x="590400" y="1659600"/>
            <a:ext cx="10763865" cy="3087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de-DE" dirty="0"/>
              <a:t>Was erwartet Sie heute?</a:t>
            </a:r>
          </a:p>
          <a:p>
            <a:pPr marL="0" indent="0">
              <a:buNone/>
            </a:pPr>
            <a:endParaRPr lang="de-DE" dirty="0"/>
          </a:p>
          <a:p>
            <a:r>
              <a:rPr lang="de-DE" dirty="0"/>
              <a:t>Lernziele</a:t>
            </a:r>
          </a:p>
          <a:p>
            <a:r>
              <a:rPr lang="de-DE" dirty="0"/>
              <a:t>Theoretischer Input</a:t>
            </a:r>
          </a:p>
          <a:p>
            <a:r>
              <a:rPr lang="de-DE" dirty="0"/>
              <a:t>Fallbeispiele</a:t>
            </a:r>
          </a:p>
          <a:p>
            <a:r>
              <a:rPr lang="de-DE" dirty="0"/>
              <a:t>Übung: Teile dein Wissen</a:t>
            </a:r>
          </a:p>
          <a:p>
            <a:r>
              <a:rPr lang="de-DE" dirty="0"/>
              <a:t>Kennenlern-Karten</a:t>
            </a:r>
          </a:p>
        </p:txBody>
      </p:sp>
      <p:pic>
        <p:nvPicPr>
          <p:cNvPr id="8" name="Grafik 7">
            <a:extLst>
              <a:ext uri="{FF2B5EF4-FFF2-40B4-BE49-F238E27FC236}">
                <a16:creationId xmlns:a16="http://schemas.microsoft.com/office/drawing/2014/main" id="{F3BEF847-2358-4C79-83C8-917F557B6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7548" y="262800"/>
            <a:ext cx="759304" cy="576000"/>
          </a:xfrm>
          <a:prstGeom prst="rect">
            <a:avLst/>
          </a:prstGeom>
        </p:spPr>
      </p:pic>
    </p:spTree>
    <p:extLst>
      <p:ext uri="{BB962C8B-B14F-4D97-AF65-F5344CB8AC3E}">
        <p14:creationId xmlns:p14="http://schemas.microsoft.com/office/powerpoint/2010/main" val="1105119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3143CCF-6E6F-4CD4-BA99-D73766465457}"/>
              </a:ext>
            </a:extLst>
          </p:cNvPr>
          <p:cNvSpPr>
            <a:spLocks noGrp="1"/>
          </p:cNvSpPr>
          <p:nvPr>
            <p:ph type="sldNum" sz="quarter" idx="12"/>
          </p:nvPr>
        </p:nvSpPr>
        <p:spPr/>
        <p:txBody>
          <a:bodyPr/>
          <a:lstStyle/>
          <a:p>
            <a:fld id="{F923AC77-8158-4A8F-9D31-7B15E0E4DE1A}" type="slidenum">
              <a:rPr lang="de-DE" smtClean="0"/>
              <a:pPr/>
              <a:t>5</a:t>
            </a:fld>
            <a:endParaRPr lang="de-DE" dirty="0"/>
          </a:p>
        </p:txBody>
      </p:sp>
      <p:sp>
        <p:nvSpPr>
          <p:cNvPr id="3" name="Inhaltsplatzhalter 2">
            <a:extLst>
              <a:ext uri="{FF2B5EF4-FFF2-40B4-BE49-F238E27FC236}">
                <a16:creationId xmlns:a16="http://schemas.microsoft.com/office/drawing/2014/main" id="{23F272AD-BA0C-4C3C-BDAB-2BC2010A5DDC}"/>
              </a:ext>
            </a:extLst>
          </p:cNvPr>
          <p:cNvSpPr>
            <a:spLocks noGrp="1"/>
          </p:cNvSpPr>
          <p:nvPr>
            <p:ph idx="1"/>
          </p:nvPr>
        </p:nvSpPr>
        <p:spPr>
          <a:xfrm>
            <a:off x="588528" y="1659600"/>
            <a:ext cx="10763865" cy="3501239"/>
          </a:xfrm>
        </p:spPr>
        <p:txBody>
          <a:bodyPr>
            <a:normAutofit/>
          </a:bodyPr>
          <a:lstStyle/>
          <a:p>
            <a:pPr marL="0" indent="0">
              <a:buNone/>
            </a:pPr>
            <a:r>
              <a:rPr lang="de-DE" dirty="0"/>
              <a:t>Am Ende des Moduls… </a:t>
            </a:r>
          </a:p>
          <a:p>
            <a:endParaRPr lang="de-DE" dirty="0"/>
          </a:p>
          <a:p>
            <a:r>
              <a:rPr lang="de-DE" dirty="0"/>
              <a:t>… verstehen Sie das </a:t>
            </a:r>
            <a:r>
              <a:rPr lang="de-DE" b="1" dirty="0"/>
              <a:t>Grundprinzip</a:t>
            </a:r>
            <a:r>
              <a:rPr lang="de-DE" dirty="0"/>
              <a:t> von geteilten Wahrnehmungen und wissen, dass das </a:t>
            </a:r>
            <a:r>
              <a:rPr lang="de-DE" b="1" dirty="0"/>
              <a:t>Teilen der wahrgenommenen Informationen </a:t>
            </a:r>
            <a:r>
              <a:rPr lang="de-DE" dirty="0"/>
              <a:t>mit den Teammitgliedern wichtig ist.</a:t>
            </a:r>
          </a:p>
          <a:p>
            <a:pPr marL="0" indent="0">
              <a:buNone/>
            </a:pPr>
            <a:endParaRPr lang="de-DE" dirty="0"/>
          </a:p>
          <a:p>
            <a:r>
              <a:rPr lang="de-DE" dirty="0"/>
              <a:t>… können Sie aktuelle oder bevorstehende Problematiken und Abweichungen </a:t>
            </a:r>
            <a:r>
              <a:rPr lang="de-DE" b="1" dirty="0"/>
              <a:t>erkennen, ansprechen und entsprechend handeln.</a:t>
            </a:r>
            <a:endParaRPr lang="de-DE" dirty="0"/>
          </a:p>
        </p:txBody>
      </p:sp>
      <p:sp>
        <p:nvSpPr>
          <p:cNvPr id="4" name="Untertitel 3">
            <a:extLst>
              <a:ext uri="{FF2B5EF4-FFF2-40B4-BE49-F238E27FC236}">
                <a16:creationId xmlns:a16="http://schemas.microsoft.com/office/drawing/2014/main" id="{95663954-1639-4264-AD7C-7D8227F45351}"/>
              </a:ext>
            </a:extLst>
          </p:cNvPr>
          <p:cNvSpPr>
            <a:spLocks noGrp="1"/>
          </p:cNvSpPr>
          <p:nvPr>
            <p:ph type="subTitle" idx="13"/>
          </p:nvPr>
        </p:nvSpPr>
        <p:spPr>
          <a:xfrm>
            <a:off x="334800" y="972000"/>
            <a:ext cx="10763864" cy="477149"/>
          </a:xfrm>
        </p:spPr>
        <p:txBody>
          <a:bodyPr>
            <a:normAutofit lnSpcReduction="10000"/>
          </a:bodyPr>
          <a:lstStyle/>
          <a:p>
            <a:r>
              <a:rPr lang="de-DE" dirty="0"/>
              <a:t>Lernziele der (geteilten) Wahrnehmungen</a:t>
            </a:r>
          </a:p>
        </p:txBody>
      </p:sp>
      <p:pic>
        <p:nvPicPr>
          <p:cNvPr id="7" name="Grafik 6" descr="Ziel mit einfarbiger Füllung">
            <a:extLst>
              <a:ext uri="{FF2B5EF4-FFF2-40B4-BE49-F238E27FC236}">
                <a16:creationId xmlns:a16="http://schemas.microsoft.com/office/drawing/2014/main" id="{ABA0576B-F115-4E44-8989-AED3D01D9F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0000" y="93600"/>
            <a:ext cx="914400" cy="914400"/>
          </a:xfrm>
          <a:prstGeom prst="rect">
            <a:avLst/>
          </a:prstGeom>
        </p:spPr>
      </p:pic>
    </p:spTree>
    <p:extLst>
      <p:ext uri="{BB962C8B-B14F-4D97-AF65-F5344CB8AC3E}">
        <p14:creationId xmlns:p14="http://schemas.microsoft.com/office/powerpoint/2010/main" val="397221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03143CCF-6E6F-4CD4-BA99-D73766465457}"/>
              </a:ext>
            </a:extLst>
          </p:cNvPr>
          <p:cNvSpPr>
            <a:spLocks noGrp="1"/>
          </p:cNvSpPr>
          <p:nvPr>
            <p:ph type="sldNum" sz="quarter" idx="12"/>
          </p:nvPr>
        </p:nvSpPr>
        <p:spPr/>
        <p:txBody>
          <a:bodyPr/>
          <a:lstStyle/>
          <a:p>
            <a:fld id="{F923AC77-8158-4A8F-9D31-7B15E0E4DE1A}" type="slidenum">
              <a:rPr lang="de-DE" smtClean="0"/>
              <a:pPr/>
              <a:t>6</a:t>
            </a:fld>
            <a:endParaRPr lang="de-DE" dirty="0"/>
          </a:p>
        </p:txBody>
      </p:sp>
      <p:sp>
        <p:nvSpPr>
          <p:cNvPr id="3" name="Inhaltsplatzhalter 2">
            <a:extLst>
              <a:ext uri="{FF2B5EF4-FFF2-40B4-BE49-F238E27FC236}">
                <a16:creationId xmlns:a16="http://schemas.microsoft.com/office/drawing/2014/main" id="{23F272AD-BA0C-4C3C-BDAB-2BC2010A5DDC}"/>
              </a:ext>
            </a:extLst>
          </p:cNvPr>
          <p:cNvSpPr>
            <a:spLocks noGrp="1"/>
          </p:cNvSpPr>
          <p:nvPr>
            <p:ph idx="1"/>
          </p:nvPr>
        </p:nvSpPr>
        <p:spPr>
          <a:xfrm>
            <a:off x="588528" y="1659600"/>
            <a:ext cx="10763865" cy="3501239"/>
          </a:xfrm>
        </p:spPr>
        <p:txBody>
          <a:bodyPr>
            <a:normAutofit/>
          </a:bodyPr>
          <a:lstStyle/>
          <a:p>
            <a:pPr marL="0" indent="0">
              <a:buNone/>
            </a:pPr>
            <a:r>
              <a:rPr lang="de-DE" dirty="0"/>
              <a:t>Am Ende des Moduls…</a:t>
            </a:r>
          </a:p>
          <a:p>
            <a:endParaRPr lang="de-DE" dirty="0"/>
          </a:p>
          <a:p>
            <a:r>
              <a:rPr lang="de-DE" dirty="0"/>
              <a:t>… verstehen Sie das Prinzip des </a:t>
            </a:r>
            <a:r>
              <a:rPr lang="de-DE" b="1" dirty="0"/>
              <a:t>geteilten mentalen Modells </a:t>
            </a:r>
            <a:r>
              <a:rPr lang="de-DE" dirty="0"/>
              <a:t>und wissen um dessen Wichtigkeit.</a:t>
            </a:r>
          </a:p>
          <a:p>
            <a:pPr marL="0" indent="0">
              <a:buNone/>
            </a:pPr>
            <a:endParaRPr lang="de-DE" dirty="0"/>
          </a:p>
          <a:p>
            <a:r>
              <a:rPr lang="de-DE" dirty="0"/>
              <a:t>… ist Ihnen im Detail bewusst, dass ein </a:t>
            </a:r>
            <a:r>
              <a:rPr lang="de-DE" b="1" dirty="0"/>
              <a:t>gemeinsames Verständnis über die Abläufe und die Ziele </a:t>
            </a:r>
            <a:r>
              <a:rPr lang="de-DE" dirty="0"/>
              <a:t>für Einsätze sehr wichtig ist.</a:t>
            </a:r>
          </a:p>
        </p:txBody>
      </p:sp>
      <p:sp>
        <p:nvSpPr>
          <p:cNvPr id="4" name="Untertitel 3">
            <a:extLst>
              <a:ext uri="{FF2B5EF4-FFF2-40B4-BE49-F238E27FC236}">
                <a16:creationId xmlns:a16="http://schemas.microsoft.com/office/drawing/2014/main" id="{95663954-1639-4264-AD7C-7D8227F45351}"/>
              </a:ext>
            </a:extLst>
          </p:cNvPr>
          <p:cNvSpPr>
            <a:spLocks noGrp="1"/>
          </p:cNvSpPr>
          <p:nvPr>
            <p:ph type="subTitle" idx="13"/>
          </p:nvPr>
        </p:nvSpPr>
        <p:spPr>
          <a:xfrm>
            <a:off x="334800" y="972000"/>
            <a:ext cx="10763864" cy="477149"/>
          </a:xfrm>
        </p:spPr>
        <p:txBody>
          <a:bodyPr>
            <a:normAutofit lnSpcReduction="10000"/>
          </a:bodyPr>
          <a:lstStyle/>
          <a:p>
            <a:r>
              <a:rPr lang="de-DE" dirty="0"/>
              <a:t>Lernziele der geteilten mentalen Modelle</a:t>
            </a:r>
          </a:p>
        </p:txBody>
      </p:sp>
      <p:pic>
        <p:nvPicPr>
          <p:cNvPr id="7" name="Grafik 6" descr="Ziel mit einfarbiger Füllung">
            <a:extLst>
              <a:ext uri="{FF2B5EF4-FFF2-40B4-BE49-F238E27FC236}">
                <a16:creationId xmlns:a16="http://schemas.microsoft.com/office/drawing/2014/main" id="{9B0352E3-A3F9-4982-B262-12B47E97DE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0000" y="93600"/>
            <a:ext cx="914400" cy="914400"/>
          </a:xfrm>
          <a:prstGeom prst="rect">
            <a:avLst/>
          </a:prstGeom>
        </p:spPr>
      </p:pic>
    </p:spTree>
    <p:extLst>
      <p:ext uri="{BB962C8B-B14F-4D97-AF65-F5344CB8AC3E}">
        <p14:creationId xmlns:p14="http://schemas.microsoft.com/office/powerpoint/2010/main" val="23472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hteck 40">
            <a:extLst>
              <a:ext uri="{FF2B5EF4-FFF2-40B4-BE49-F238E27FC236}">
                <a16:creationId xmlns:a16="http://schemas.microsoft.com/office/drawing/2014/main" id="{21F49766-B1E3-4992-99EE-9BE54B530CA0}"/>
              </a:ext>
            </a:extLst>
          </p:cNvPr>
          <p:cNvSpPr/>
          <p:nvPr/>
        </p:nvSpPr>
        <p:spPr>
          <a:xfrm>
            <a:off x="588528" y="972060"/>
            <a:ext cx="10708647" cy="5269349"/>
          </a:xfrm>
          <a:prstGeom prst="rect">
            <a:avLst/>
          </a:prstGeom>
          <a:noFill/>
          <a:ln>
            <a:solidFill>
              <a:srgbClr val="EC32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7" name="Ellipse 6">
            <a:extLst>
              <a:ext uri="{FF2B5EF4-FFF2-40B4-BE49-F238E27FC236}">
                <a16:creationId xmlns:a16="http://schemas.microsoft.com/office/drawing/2014/main" id="{3F462E73-B92A-4548-BE94-1F926164DC8E}"/>
              </a:ext>
            </a:extLst>
          </p:cNvPr>
          <p:cNvSpPr/>
          <p:nvPr/>
        </p:nvSpPr>
        <p:spPr>
          <a:xfrm>
            <a:off x="4648200" y="1180051"/>
            <a:ext cx="1963024" cy="947956"/>
          </a:xfrm>
          <a:prstGeom prst="ellipse">
            <a:avLst/>
          </a:prstGeom>
          <a:noFill/>
          <a:ln>
            <a:solidFill>
              <a:srgbClr val="3C4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Eigene Wahrnehmung</a:t>
            </a:r>
          </a:p>
        </p:txBody>
      </p:sp>
      <p:sp>
        <p:nvSpPr>
          <p:cNvPr id="2" name="Foliennummernplatzhalter 1">
            <a:extLst>
              <a:ext uri="{FF2B5EF4-FFF2-40B4-BE49-F238E27FC236}">
                <a16:creationId xmlns:a16="http://schemas.microsoft.com/office/drawing/2014/main" id="{DEEBCA6F-B26E-46C6-AC8B-7ED8F4AC3896}"/>
              </a:ext>
            </a:extLst>
          </p:cNvPr>
          <p:cNvSpPr>
            <a:spLocks noGrp="1"/>
          </p:cNvSpPr>
          <p:nvPr>
            <p:ph type="sldNum" sz="quarter" idx="12"/>
          </p:nvPr>
        </p:nvSpPr>
        <p:spPr/>
        <p:txBody>
          <a:bodyPr/>
          <a:lstStyle/>
          <a:p>
            <a:fld id="{F923AC77-8158-4A8F-9D31-7B15E0E4DE1A}" type="slidenum">
              <a:rPr lang="de-DE" smtClean="0"/>
              <a:pPr/>
              <a:t>7</a:t>
            </a:fld>
            <a:endParaRPr lang="de-DE" dirty="0"/>
          </a:p>
        </p:txBody>
      </p:sp>
      <p:sp>
        <p:nvSpPr>
          <p:cNvPr id="3" name="Untertitel 2">
            <a:extLst>
              <a:ext uri="{FF2B5EF4-FFF2-40B4-BE49-F238E27FC236}">
                <a16:creationId xmlns:a16="http://schemas.microsoft.com/office/drawing/2014/main" id="{348A8357-6177-424B-BD52-662DC0E2188F}"/>
              </a:ext>
            </a:extLst>
          </p:cNvPr>
          <p:cNvSpPr>
            <a:spLocks noGrp="1"/>
          </p:cNvSpPr>
          <p:nvPr>
            <p:ph type="subTitle" idx="13"/>
          </p:nvPr>
        </p:nvSpPr>
        <p:spPr/>
        <p:txBody>
          <a:bodyPr>
            <a:normAutofit lnSpcReduction="10000"/>
          </a:bodyPr>
          <a:lstStyle/>
          <a:p>
            <a:r>
              <a:rPr lang="de-DE" dirty="0"/>
              <a:t>Von der eigenen zur geteilten Wahrnehmung</a:t>
            </a:r>
          </a:p>
        </p:txBody>
      </p:sp>
      <p:sp>
        <p:nvSpPr>
          <p:cNvPr id="4" name="Ellipse 3">
            <a:extLst>
              <a:ext uri="{FF2B5EF4-FFF2-40B4-BE49-F238E27FC236}">
                <a16:creationId xmlns:a16="http://schemas.microsoft.com/office/drawing/2014/main" id="{58A69C59-0B9D-4616-A0AC-ECDB2D4CF708}"/>
              </a:ext>
            </a:extLst>
          </p:cNvPr>
          <p:cNvSpPr/>
          <p:nvPr/>
        </p:nvSpPr>
        <p:spPr>
          <a:xfrm>
            <a:off x="4648200" y="2696417"/>
            <a:ext cx="1963024" cy="947956"/>
          </a:xfrm>
          <a:prstGeom prst="ellipse">
            <a:avLst/>
          </a:prstGeom>
          <a:noFill/>
          <a:ln>
            <a:solidFill>
              <a:srgbClr val="3C4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Eigene Wahrnehmung</a:t>
            </a:r>
          </a:p>
        </p:txBody>
      </p:sp>
      <p:sp>
        <p:nvSpPr>
          <p:cNvPr id="5" name="Ellipse 4">
            <a:extLst>
              <a:ext uri="{FF2B5EF4-FFF2-40B4-BE49-F238E27FC236}">
                <a16:creationId xmlns:a16="http://schemas.microsoft.com/office/drawing/2014/main" id="{746F4736-4B56-480A-AEA6-C0C0BD80847D}"/>
              </a:ext>
            </a:extLst>
          </p:cNvPr>
          <p:cNvSpPr/>
          <p:nvPr/>
        </p:nvSpPr>
        <p:spPr>
          <a:xfrm>
            <a:off x="5905442" y="4086325"/>
            <a:ext cx="1963024" cy="947956"/>
          </a:xfrm>
          <a:prstGeom prst="ellipse">
            <a:avLst/>
          </a:prstGeom>
          <a:noFill/>
          <a:ln>
            <a:solidFill>
              <a:srgbClr val="3C4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Eigene Wahrnehmung</a:t>
            </a:r>
          </a:p>
          <a:p>
            <a:pPr algn="ctr"/>
            <a:endParaRPr lang="de-DE" sz="1400" dirty="0">
              <a:solidFill>
                <a:schemeClr val="tx1"/>
              </a:solidFill>
              <a:latin typeface="Arial" panose="020B0604020202020204" pitchFamily="34" charset="0"/>
              <a:cs typeface="Arial" panose="020B0604020202020204" pitchFamily="34" charset="0"/>
            </a:endParaRPr>
          </a:p>
        </p:txBody>
      </p:sp>
      <p:pic>
        <p:nvPicPr>
          <p:cNvPr id="20" name="Grafik 19">
            <a:extLst>
              <a:ext uri="{FF2B5EF4-FFF2-40B4-BE49-F238E27FC236}">
                <a16:creationId xmlns:a16="http://schemas.microsoft.com/office/drawing/2014/main" id="{D0E479D5-F3F5-4B27-AD0C-454D8E747C26}"/>
              </a:ext>
            </a:extLst>
          </p:cNvPr>
          <p:cNvPicPr>
            <a:picLocks noChangeAspect="1"/>
          </p:cNvPicPr>
          <p:nvPr/>
        </p:nvPicPr>
        <p:blipFill rotWithShape="1">
          <a:blip r:embed="rId3">
            <a:extLst>
              <a:ext uri="{28A0092B-C50C-407E-A947-70E740481C1C}">
                <a14:useLocalDpi xmlns:a14="http://schemas.microsoft.com/office/drawing/2010/main" val="0"/>
              </a:ext>
            </a:extLst>
          </a:blip>
          <a:srcRect l="19684" t="6228" r="13961"/>
          <a:stretch/>
        </p:blipFill>
        <p:spPr>
          <a:xfrm>
            <a:off x="4553526" y="1057013"/>
            <a:ext cx="410513" cy="1278984"/>
          </a:xfrm>
          <a:prstGeom prst="rect">
            <a:avLst/>
          </a:prstGeom>
        </p:spPr>
      </p:pic>
      <p:sp>
        <p:nvSpPr>
          <p:cNvPr id="6" name="Ellipse 5">
            <a:extLst>
              <a:ext uri="{FF2B5EF4-FFF2-40B4-BE49-F238E27FC236}">
                <a16:creationId xmlns:a16="http://schemas.microsoft.com/office/drawing/2014/main" id="{C45B6EB1-79A4-4603-9932-3A0DFA14CAF0}"/>
              </a:ext>
            </a:extLst>
          </p:cNvPr>
          <p:cNvSpPr/>
          <p:nvPr/>
        </p:nvSpPr>
        <p:spPr>
          <a:xfrm>
            <a:off x="8536629" y="4086325"/>
            <a:ext cx="1963024" cy="947956"/>
          </a:xfrm>
          <a:prstGeom prst="ellipse">
            <a:avLst/>
          </a:prstGeom>
          <a:noFill/>
          <a:ln>
            <a:solidFill>
              <a:srgbClr val="3C4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Eigene Wahrnehmung</a:t>
            </a:r>
          </a:p>
          <a:p>
            <a:pPr algn="ctr"/>
            <a:endParaRPr lang="de-DE" dirty="0">
              <a:solidFill>
                <a:schemeClr val="tx1"/>
              </a:solidFill>
              <a:latin typeface="Arial" panose="020B0604020202020204" pitchFamily="34" charset="0"/>
              <a:cs typeface="Arial" panose="020B0604020202020204" pitchFamily="34" charset="0"/>
            </a:endParaRPr>
          </a:p>
        </p:txBody>
      </p:sp>
      <p:sp>
        <p:nvSpPr>
          <p:cNvPr id="8" name="Ellipse 7">
            <a:extLst>
              <a:ext uri="{FF2B5EF4-FFF2-40B4-BE49-F238E27FC236}">
                <a16:creationId xmlns:a16="http://schemas.microsoft.com/office/drawing/2014/main" id="{C7B3DBDD-002C-4AE3-85DE-098A878135F9}"/>
              </a:ext>
            </a:extLst>
          </p:cNvPr>
          <p:cNvSpPr/>
          <p:nvPr/>
        </p:nvSpPr>
        <p:spPr>
          <a:xfrm>
            <a:off x="3361545" y="4088235"/>
            <a:ext cx="1963024" cy="947956"/>
          </a:xfrm>
          <a:prstGeom prst="ellipse">
            <a:avLst/>
          </a:prstGeom>
          <a:noFill/>
          <a:ln>
            <a:solidFill>
              <a:srgbClr val="3C4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Eigene Wahrnehmung</a:t>
            </a:r>
          </a:p>
          <a:p>
            <a:pPr algn="ctr"/>
            <a:endParaRPr lang="de-DE" sz="1400" dirty="0">
              <a:solidFill>
                <a:schemeClr val="tx1"/>
              </a:solidFill>
              <a:latin typeface="Arial" panose="020B0604020202020204" pitchFamily="34" charset="0"/>
              <a:cs typeface="Arial" panose="020B0604020202020204" pitchFamily="34" charset="0"/>
            </a:endParaRPr>
          </a:p>
        </p:txBody>
      </p:sp>
      <p:sp>
        <p:nvSpPr>
          <p:cNvPr id="9" name="Ellipse 8">
            <a:extLst>
              <a:ext uri="{FF2B5EF4-FFF2-40B4-BE49-F238E27FC236}">
                <a16:creationId xmlns:a16="http://schemas.microsoft.com/office/drawing/2014/main" id="{ABCD05A4-6B31-4032-9D03-2697979ED3F4}"/>
              </a:ext>
            </a:extLst>
          </p:cNvPr>
          <p:cNvSpPr/>
          <p:nvPr/>
        </p:nvSpPr>
        <p:spPr>
          <a:xfrm>
            <a:off x="894825" y="4088235"/>
            <a:ext cx="1963024" cy="947956"/>
          </a:xfrm>
          <a:prstGeom prst="ellipse">
            <a:avLst/>
          </a:prstGeom>
          <a:noFill/>
          <a:ln>
            <a:solidFill>
              <a:srgbClr val="3C4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Eigene Wahrnehmung</a:t>
            </a:r>
          </a:p>
          <a:p>
            <a:pPr algn="ctr"/>
            <a:endParaRPr lang="de-DE" sz="1400" dirty="0">
              <a:solidFill>
                <a:schemeClr val="tx1"/>
              </a:solidFill>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B06FA112-951F-4FA2-B45F-DC15EC32E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199" y="4722002"/>
            <a:ext cx="367979" cy="1207128"/>
          </a:xfrm>
          <a:prstGeom prst="rect">
            <a:avLst/>
          </a:prstGeom>
        </p:spPr>
      </p:pic>
      <p:pic>
        <p:nvPicPr>
          <p:cNvPr id="13" name="Grafik 12">
            <a:extLst>
              <a:ext uri="{FF2B5EF4-FFF2-40B4-BE49-F238E27FC236}">
                <a16:creationId xmlns:a16="http://schemas.microsoft.com/office/drawing/2014/main" id="{9FA35E7B-ABB2-4E41-B90C-782BCE76D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1300" y="4722002"/>
            <a:ext cx="367979" cy="1207128"/>
          </a:xfrm>
          <a:prstGeom prst="rect">
            <a:avLst/>
          </a:prstGeom>
        </p:spPr>
      </p:pic>
      <p:pic>
        <p:nvPicPr>
          <p:cNvPr id="14" name="Grafik 13">
            <a:extLst>
              <a:ext uri="{FF2B5EF4-FFF2-40B4-BE49-F238E27FC236}">
                <a16:creationId xmlns:a16="http://schemas.microsoft.com/office/drawing/2014/main" id="{AD52144B-E7A0-422A-9B81-AC7D5DE4F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9514" y="4709517"/>
            <a:ext cx="367979" cy="1207128"/>
          </a:xfrm>
          <a:prstGeom prst="rect">
            <a:avLst/>
          </a:prstGeom>
        </p:spPr>
      </p:pic>
      <p:pic>
        <p:nvPicPr>
          <p:cNvPr id="15" name="Grafik 14">
            <a:extLst>
              <a:ext uri="{FF2B5EF4-FFF2-40B4-BE49-F238E27FC236}">
                <a16:creationId xmlns:a16="http://schemas.microsoft.com/office/drawing/2014/main" id="{9AA4E73C-286D-4F29-BF7A-0A2E29BF2A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1029" y="4709517"/>
            <a:ext cx="367979" cy="1207128"/>
          </a:xfrm>
          <a:prstGeom prst="rect">
            <a:avLst/>
          </a:prstGeom>
        </p:spPr>
      </p:pic>
      <p:pic>
        <p:nvPicPr>
          <p:cNvPr id="16" name="Grafik 15">
            <a:extLst>
              <a:ext uri="{FF2B5EF4-FFF2-40B4-BE49-F238E27FC236}">
                <a16:creationId xmlns:a16="http://schemas.microsoft.com/office/drawing/2014/main" id="{8AF49B9C-60C8-4B74-A771-F72F28533D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436" y="4734684"/>
            <a:ext cx="367979" cy="1207128"/>
          </a:xfrm>
          <a:prstGeom prst="rect">
            <a:avLst/>
          </a:prstGeom>
        </p:spPr>
      </p:pic>
      <p:pic>
        <p:nvPicPr>
          <p:cNvPr id="18" name="Grafik 17">
            <a:extLst>
              <a:ext uri="{FF2B5EF4-FFF2-40B4-BE49-F238E27FC236}">
                <a16:creationId xmlns:a16="http://schemas.microsoft.com/office/drawing/2014/main" id="{7775361C-3F2C-4D3F-B977-337873F603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1160" y="4722002"/>
            <a:ext cx="367979" cy="1207128"/>
          </a:xfrm>
          <a:prstGeom prst="rect">
            <a:avLst/>
          </a:prstGeom>
        </p:spPr>
      </p:pic>
      <p:pic>
        <p:nvPicPr>
          <p:cNvPr id="21" name="Grafik 20">
            <a:extLst>
              <a:ext uri="{FF2B5EF4-FFF2-40B4-BE49-F238E27FC236}">
                <a16:creationId xmlns:a16="http://schemas.microsoft.com/office/drawing/2014/main" id="{86266520-B6B2-45AF-95FC-415F3C2DF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090" y="2538122"/>
            <a:ext cx="367979" cy="1207128"/>
          </a:xfrm>
          <a:prstGeom prst="rect">
            <a:avLst/>
          </a:prstGeom>
        </p:spPr>
      </p:pic>
      <p:sp>
        <p:nvSpPr>
          <p:cNvPr id="22" name="Textfeld 21">
            <a:extLst>
              <a:ext uri="{FF2B5EF4-FFF2-40B4-BE49-F238E27FC236}">
                <a16:creationId xmlns:a16="http://schemas.microsoft.com/office/drawing/2014/main" id="{48788993-EDA8-430C-8B8A-B8C3C19AED92}"/>
              </a:ext>
            </a:extLst>
          </p:cNvPr>
          <p:cNvSpPr txBox="1"/>
          <p:nvPr/>
        </p:nvSpPr>
        <p:spPr>
          <a:xfrm>
            <a:off x="1045029" y="5863895"/>
            <a:ext cx="1771567" cy="338554"/>
          </a:xfrm>
          <a:prstGeom prst="rect">
            <a:avLst/>
          </a:prstGeom>
          <a:noFill/>
        </p:spPr>
        <p:txBody>
          <a:bodyPr wrap="square" rtlCol="0">
            <a:spAutoFit/>
          </a:bodyPr>
          <a:lstStyle/>
          <a:p>
            <a:pPr algn="ctr"/>
            <a:r>
              <a:rPr lang="de-DE" sz="1600" dirty="0">
                <a:latin typeface="Arial" panose="020B0604020202020204" pitchFamily="34" charset="0"/>
                <a:cs typeface="Arial" panose="020B0604020202020204" pitchFamily="34" charset="0"/>
              </a:rPr>
              <a:t>Angriffstrupp</a:t>
            </a:r>
          </a:p>
        </p:txBody>
      </p:sp>
      <p:cxnSp>
        <p:nvCxnSpPr>
          <p:cNvPr id="24" name="Gerade Verbindung mit Pfeil 23">
            <a:extLst>
              <a:ext uri="{FF2B5EF4-FFF2-40B4-BE49-F238E27FC236}">
                <a16:creationId xmlns:a16="http://schemas.microsoft.com/office/drawing/2014/main" id="{52CF767E-EB27-4C31-94D5-82A04E268DE0}"/>
              </a:ext>
            </a:extLst>
          </p:cNvPr>
          <p:cNvCxnSpPr>
            <a:cxnSpLocks/>
          </p:cNvCxnSpPr>
          <p:nvPr/>
        </p:nvCxnSpPr>
        <p:spPr>
          <a:xfrm flipV="1">
            <a:off x="2983755" y="3361199"/>
            <a:ext cx="1638821" cy="1037944"/>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04405220-4698-48DA-B47C-0ED4BC12CE3D}"/>
              </a:ext>
            </a:extLst>
          </p:cNvPr>
          <p:cNvCxnSpPr>
            <a:cxnSpLocks/>
          </p:cNvCxnSpPr>
          <p:nvPr/>
        </p:nvCxnSpPr>
        <p:spPr>
          <a:xfrm flipV="1">
            <a:off x="4454652" y="3512505"/>
            <a:ext cx="441006" cy="55426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21A9E0C1-327D-43FB-A5A0-8CCCD7FE53EA}"/>
              </a:ext>
            </a:extLst>
          </p:cNvPr>
          <p:cNvCxnSpPr>
            <a:cxnSpLocks/>
          </p:cNvCxnSpPr>
          <p:nvPr/>
        </p:nvCxnSpPr>
        <p:spPr>
          <a:xfrm flipH="1" flipV="1">
            <a:off x="6031348" y="3693821"/>
            <a:ext cx="278719" cy="400652"/>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EF1948F6-A1B8-4FC9-B35A-385EC1C1FBEF}"/>
              </a:ext>
            </a:extLst>
          </p:cNvPr>
          <p:cNvCxnSpPr>
            <a:cxnSpLocks/>
          </p:cNvCxnSpPr>
          <p:nvPr/>
        </p:nvCxnSpPr>
        <p:spPr>
          <a:xfrm flipH="1" flipV="1">
            <a:off x="6703524" y="3584216"/>
            <a:ext cx="1842888" cy="763191"/>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34" name="Gerade Verbindung mit Pfeil 33">
            <a:extLst>
              <a:ext uri="{FF2B5EF4-FFF2-40B4-BE49-F238E27FC236}">
                <a16:creationId xmlns:a16="http://schemas.microsoft.com/office/drawing/2014/main" id="{66E99B90-24B9-49B3-8107-F1EED20C7A6B}"/>
              </a:ext>
            </a:extLst>
          </p:cNvPr>
          <p:cNvCxnSpPr>
            <a:cxnSpLocks/>
          </p:cNvCxnSpPr>
          <p:nvPr/>
        </p:nvCxnSpPr>
        <p:spPr>
          <a:xfrm flipH="1" flipV="1">
            <a:off x="6592929" y="1939636"/>
            <a:ext cx="2527527" cy="212713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9F6A62DA-FD1D-44FD-8601-DB84A7834757}"/>
              </a:ext>
            </a:extLst>
          </p:cNvPr>
          <p:cNvCxnSpPr>
            <a:cxnSpLocks/>
          </p:cNvCxnSpPr>
          <p:nvPr/>
        </p:nvCxnSpPr>
        <p:spPr>
          <a:xfrm flipV="1">
            <a:off x="5712903" y="2231779"/>
            <a:ext cx="0" cy="364351"/>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sp>
        <p:nvSpPr>
          <p:cNvPr id="42" name="Textfeld 41">
            <a:extLst>
              <a:ext uri="{FF2B5EF4-FFF2-40B4-BE49-F238E27FC236}">
                <a16:creationId xmlns:a16="http://schemas.microsoft.com/office/drawing/2014/main" id="{368A0B88-EBDB-42A2-A2E2-B012A4BEBE8A}"/>
              </a:ext>
            </a:extLst>
          </p:cNvPr>
          <p:cNvSpPr txBox="1"/>
          <p:nvPr/>
        </p:nvSpPr>
        <p:spPr>
          <a:xfrm>
            <a:off x="696286" y="1057013"/>
            <a:ext cx="1963024" cy="584775"/>
          </a:xfrm>
          <a:prstGeom prst="rect">
            <a:avLst/>
          </a:prstGeom>
          <a:noFill/>
        </p:spPr>
        <p:txBody>
          <a:bodyPr wrap="square" rtlCol="0">
            <a:spAutoFit/>
          </a:bodyPr>
          <a:lstStyle/>
          <a:p>
            <a:r>
              <a:rPr lang="de-DE" sz="1600" dirty="0">
                <a:solidFill>
                  <a:srgbClr val="EC3237"/>
                </a:solidFill>
                <a:latin typeface="Arial" panose="020B0604020202020204" pitchFamily="34" charset="0"/>
                <a:cs typeface="Arial" panose="020B0604020202020204" pitchFamily="34" charset="0"/>
              </a:rPr>
              <a:t>Geteilte Wahrnehmung</a:t>
            </a:r>
          </a:p>
        </p:txBody>
      </p:sp>
      <p:sp>
        <p:nvSpPr>
          <p:cNvPr id="46" name="Textfeld 45">
            <a:extLst>
              <a:ext uri="{FF2B5EF4-FFF2-40B4-BE49-F238E27FC236}">
                <a16:creationId xmlns:a16="http://schemas.microsoft.com/office/drawing/2014/main" id="{A753300D-BAEC-432E-8B0E-381F4CBFDE59}"/>
              </a:ext>
            </a:extLst>
          </p:cNvPr>
          <p:cNvSpPr txBox="1"/>
          <p:nvPr/>
        </p:nvSpPr>
        <p:spPr>
          <a:xfrm>
            <a:off x="3527715" y="5863895"/>
            <a:ext cx="1771567" cy="338554"/>
          </a:xfrm>
          <a:prstGeom prst="rect">
            <a:avLst/>
          </a:prstGeom>
          <a:noFill/>
        </p:spPr>
        <p:txBody>
          <a:bodyPr wrap="square" rtlCol="0">
            <a:spAutoFit/>
          </a:bodyPr>
          <a:lstStyle/>
          <a:p>
            <a:pPr algn="ctr"/>
            <a:r>
              <a:rPr lang="de-DE" sz="1600" dirty="0">
                <a:latin typeface="Arial" panose="020B0604020202020204" pitchFamily="34" charset="0"/>
                <a:cs typeface="Arial" panose="020B0604020202020204" pitchFamily="34" charset="0"/>
              </a:rPr>
              <a:t>Schlauchtrupp</a:t>
            </a:r>
          </a:p>
        </p:txBody>
      </p:sp>
      <p:sp>
        <p:nvSpPr>
          <p:cNvPr id="47" name="Textfeld 46">
            <a:extLst>
              <a:ext uri="{FF2B5EF4-FFF2-40B4-BE49-F238E27FC236}">
                <a16:creationId xmlns:a16="http://schemas.microsoft.com/office/drawing/2014/main" id="{D5CD5E52-AB93-4D39-923A-03639A11AD41}"/>
              </a:ext>
            </a:extLst>
          </p:cNvPr>
          <p:cNvSpPr txBox="1"/>
          <p:nvPr/>
        </p:nvSpPr>
        <p:spPr>
          <a:xfrm>
            <a:off x="6069257" y="5849932"/>
            <a:ext cx="1771567" cy="338554"/>
          </a:xfrm>
          <a:prstGeom prst="rect">
            <a:avLst/>
          </a:prstGeom>
          <a:noFill/>
        </p:spPr>
        <p:txBody>
          <a:bodyPr wrap="square" rtlCol="0">
            <a:spAutoFit/>
          </a:bodyPr>
          <a:lstStyle/>
          <a:p>
            <a:pPr algn="ctr"/>
            <a:r>
              <a:rPr lang="de-DE" sz="1600" dirty="0">
                <a:latin typeface="Arial" panose="020B0604020202020204" pitchFamily="34" charset="0"/>
                <a:cs typeface="Arial" panose="020B0604020202020204" pitchFamily="34" charset="0"/>
              </a:rPr>
              <a:t>Wassertrupp</a:t>
            </a:r>
          </a:p>
        </p:txBody>
      </p:sp>
      <p:sp>
        <p:nvSpPr>
          <p:cNvPr id="48" name="Textfeld 47">
            <a:extLst>
              <a:ext uri="{FF2B5EF4-FFF2-40B4-BE49-F238E27FC236}">
                <a16:creationId xmlns:a16="http://schemas.microsoft.com/office/drawing/2014/main" id="{D2AE2BC9-13A5-41D6-9662-D7F6797D112F}"/>
              </a:ext>
            </a:extLst>
          </p:cNvPr>
          <p:cNvSpPr txBox="1"/>
          <p:nvPr/>
        </p:nvSpPr>
        <p:spPr>
          <a:xfrm>
            <a:off x="8860274" y="5863895"/>
            <a:ext cx="1440722" cy="338554"/>
          </a:xfrm>
          <a:prstGeom prst="rect">
            <a:avLst/>
          </a:prstGeom>
          <a:noFill/>
        </p:spPr>
        <p:txBody>
          <a:bodyPr wrap="square" rtlCol="0">
            <a:spAutoFit/>
          </a:bodyPr>
          <a:lstStyle/>
          <a:p>
            <a:pPr algn="ctr"/>
            <a:r>
              <a:rPr lang="de-DE" sz="1600" dirty="0">
                <a:latin typeface="Arial" panose="020B0604020202020204" pitchFamily="34" charset="0"/>
                <a:cs typeface="Arial" panose="020B0604020202020204" pitchFamily="34" charset="0"/>
              </a:rPr>
              <a:t>Maschinist</a:t>
            </a:r>
          </a:p>
        </p:txBody>
      </p:sp>
      <p:sp>
        <p:nvSpPr>
          <p:cNvPr id="49" name="Textfeld 48">
            <a:extLst>
              <a:ext uri="{FF2B5EF4-FFF2-40B4-BE49-F238E27FC236}">
                <a16:creationId xmlns:a16="http://schemas.microsoft.com/office/drawing/2014/main" id="{F973B36B-E60A-41C3-A0C5-35C6C0882077}"/>
              </a:ext>
            </a:extLst>
          </p:cNvPr>
          <p:cNvSpPr txBox="1"/>
          <p:nvPr/>
        </p:nvSpPr>
        <p:spPr>
          <a:xfrm>
            <a:off x="6554195" y="3199482"/>
            <a:ext cx="1685919"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Gruppenführer</a:t>
            </a:r>
          </a:p>
        </p:txBody>
      </p:sp>
      <p:sp>
        <p:nvSpPr>
          <p:cNvPr id="50" name="Textfeld 49">
            <a:extLst>
              <a:ext uri="{FF2B5EF4-FFF2-40B4-BE49-F238E27FC236}">
                <a16:creationId xmlns:a16="http://schemas.microsoft.com/office/drawing/2014/main" id="{6E7704FC-147F-450A-A3A8-F42919417C29}"/>
              </a:ext>
            </a:extLst>
          </p:cNvPr>
          <p:cNvSpPr txBox="1"/>
          <p:nvPr/>
        </p:nvSpPr>
        <p:spPr>
          <a:xfrm>
            <a:off x="3480673" y="1855358"/>
            <a:ext cx="1167527" cy="338554"/>
          </a:xfrm>
          <a:prstGeom prst="rect">
            <a:avLst/>
          </a:prstGeom>
          <a:noFill/>
        </p:spPr>
        <p:txBody>
          <a:bodyPr wrap="square" rtlCol="0">
            <a:spAutoFit/>
          </a:bodyPr>
          <a:lstStyle/>
          <a:p>
            <a:pPr algn="r"/>
            <a:r>
              <a:rPr lang="de-DE" sz="1600" dirty="0">
                <a:latin typeface="Arial" panose="020B0604020202020204" pitchFamily="34" charset="0"/>
                <a:cs typeface="Arial" panose="020B0604020202020204" pitchFamily="34" charset="0"/>
              </a:rPr>
              <a:t>Leitstelle</a:t>
            </a:r>
          </a:p>
        </p:txBody>
      </p:sp>
      <p:cxnSp>
        <p:nvCxnSpPr>
          <p:cNvPr id="51" name="Gerade Verbindung mit Pfeil 50">
            <a:extLst>
              <a:ext uri="{FF2B5EF4-FFF2-40B4-BE49-F238E27FC236}">
                <a16:creationId xmlns:a16="http://schemas.microsoft.com/office/drawing/2014/main" id="{70467A30-E35F-4D1D-A347-87A73E3E1B80}"/>
              </a:ext>
            </a:extLst>
          </p:cNvPr>
          <p:cNvCxnSpPr>
            <a:cxnSpLocks/>
          </p:cNvCxnSpPr>
          <p:nvPr/>
        </p:nvCxnSpPr>
        <p:spPr>
          <a:xfrm>
            <a:off x="5528225" y="2231779"/>
            <a:ext cx="0" cy="364351"/>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55">
            <a:extLst>
              <a:ext uri="{FF2B5EF4-FFF2-40B4-BE49-F238E27FC236}">
                <a16:creationId xmlns:a16="http://schemas.microsoft.com/office/drawing/2014/main" id="{27820D46-CAE5-415F-AF89-D00A60E02536}"/>
              </a:ext>
            </a:extLst>
          </p:cNvPr>
          <p:cNvCxnSpPr>
            <a:cxnSpLocks/>
          </p:cNvCxnSpPr>
          <p:nvPr/>
        </p:nvCxnSpPr>
        <p:spPr>
          <a:xfrm flipH="1">
            <a:off x="2857849" y="3245662"/>
            <a:ext cx="1756506" cy="1101744"/>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60" name="Gerade Verbindung mit Pfeil 59">
            <a:extLst>
              <a:ext uri="{FF2B5EF4-FFF2-40B4-BE49-F238E27FC236}">
                <a16:creationId xmlns:a16="http://schemas.microsoft.com/office/drawing/2014/main" id="{ABDA8A5D-C107-4D87-ADEF-74BDFDE66371}"/>
              </a:ext>
            </a:extLst>
          </p:cNvPr>
          <p:cNvCxnSpPr>
            <a:cxnSpLocks/>
          </p:cNvCxnSpPr>
          <p:nvPr/>
        </p:nvCxnSpPr>
        <p:spPr>
          <a:xfrm flipH="1">
            <a:off x="4565096" y="3606734"/>
            <a:ext cx="380316" cy="460031"/>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67" name="Gerade Verbindung mit Pfeil 66">
            <a:extLst>
              <a:ext uri="{FF2B5EF4-FFF2-40B4-BE49-F238E27FC236}">
                <a16:creationId xmlns:a16="http://schemas.microsoft.com/office/drawing/2014/main" id="{89EB5D5F-D1CE-4660-B600-D4635541B0F3}"/>
              </a:ext>
            </a:extLst>
          </p:cNvPr>
          <p:cNvCxnSpPr>
            <a:cxnSpLocks/>
          </p:cNvCxnSpPr>
          <p:nvPr/>
        </p:nvCxnSpPr>
        <p:spPr>
          <a:xfrm>
            <a:off x="6129382" y="3700247"/>
            <a:ext cx="279165" cy="386078"/>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CA890924-BEEB-438B-AB07-037000779335}"/>
              </a:ext>
            </a:extLst>
          </p:cNvPr>
          <p:cNvCxnSpPr>
            <a:cxnSpLocks/>
          </p:cNvCxnSpPr>
          <p:nvPr/>
        </p:nvCxnSpPr>
        <p:spPr>
          <a:xfrm>
            <a:off x="6891555" y="3584216"/>
            <a:ext cx="1697071" cy="691639"/>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79" name="Gerade Verbindung mit Pfeil 78">
            <a:extLst>
              <a:ext uri="{FF2B5EF4-FFF2-40B4-BE49-F238E27FC236}">
                <a16:creationId xmlns:a16="http://schemas.microsoft.com/office/drawing/2014/main" id="{34AF1775-C1C1-41F1-BE4A-5DAF16EE35AA}"/>
              </a:ext>
            </a:extLst>
          </p:cNvPr>
          <p:cNvCxnSpPr>
            <a:cxnSpLocks/>
          </p:cNvCxnSpPr>
          <p:nvPr/>
        </p:nvCxnSpPr>
        <p:spPr>
          <a:xfrm>
            <a:off x="6668430" y="1886713"/>
            <a:ext cx="2509232" cy="2120322"/>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2288BE8A-B84B-4140-BEE7-52E2BFBA92CC}"/>
              </a:ext>
            </a:extLst>
          </p:cNvPr>
          <p:cNvSpPr txBox="1"/>
          <p:nvPr/>
        </p:nvSpPr>
        <p:spPr>
          <a:xfrm>
            <a:off x="2445583" y="3412773"/>
            <a:ext cx="1427862" cy="307777"/>
          </a:xfrm>
          <a:prstGeom prst="rect">
            <a:avLst/>
          </a:prstGeom>
          <a:noFill/>
        </p:spPr>
        <p:txBody>
          <a:bodyPr wrap="square" rtlCol="0">
            <a:spAutoFit/>
          </a:bodyPr>
          <a:lstStyle/>
          <a:p>
            <a:r>
              <a:rPr lang="de-DE" sz="1400" dirty="0">
                <a:solidFill>
                  <a:srgbClr val="FF0000"/>
                </a:solidFill>
                <a:latin typeface="Arial" panose="020B0604020202020204" pitchFamily="34" charset="0"/>
                <a:cs typeface="Arial" panose="020B0604020202020204" pitchFamily="34" charset="0"/>
              </a:rPr>
              <a:t>Kommunikation</a:t>
            </a:r>
          </a:p>
        </p:txBody>
      </p:sp>
      <p:sp>
        <p:nvSpPr>
          <p:cNvPr id="43" name="Textfeld 42">
            <a:extLst>
              <a:ext uri="{FF2B5EF4-FFF2-40B4-BE49-F238E27FC236}">
                <a16:creationId xmlns:a16="http://schemas.microsoft.com/office/drawing/2014/main" id="{F6A7EDA2-641D-4BB9-BC4B-CB52E59C504A}"/>
              </a:ext>
            </a:extLst>
          </p:cNvPr>
          <p:cNvSpPr txBox="1"/>
          <p:nvPr/>
        </p:nvSpPr>
        <p:spPr>
          <a:xfrm>
            <a:off x="7868690" y="2612612"/>
            <a:ext cx="1436148" cy="307777"/>
          </a:xfrm>
          <a:prstGeom prst="rect">
            <a:avLst/>
          </a:prstGeom>
          <a:noFill/>
        </p:spPr>
        <p:txBody>
          <a:bodyPr wrap="square" rtlCol="0">
            <a:spAutoFit/>
          </a:bodyPr>
          <a:lstStyle/>
          <a:p>
            <a:r>
              <a:rPr lang="de-DE" sz="1400" dirty="0">
                <a:solidFill>
                  <a:srgbClr val="FF0000"/>
                </a:solidFill>
                <a:latin typeface="Arial" panose="020B0604020202020204" pitchFamily="34" charset="0"/>
                <a:cs typeface="Arial" panose="020B0604020202020204" pitchFamily="34" charset="0"/>
              </a:rPr>
              <a:t>Kommunikation</a:t>
            </a:r>
          </a:p>
        </p:txBody>
      </p:sp>
      <p:pic>
        <p:nvPicPr>
          <p:cNvPr id="23" name="Grafik 22">
            <a:extLst>
              <a:ext uri="{FF2B5EF4-FFF2-40B4-BE49-F238E27FC236}">
                <a16:creationId xmlns:a16="http://schemas.microsoft.com/office/drawing/2014/main" id="{B6D07E31-3FE6-4FDB-A682-45548FAA93A3}"/>
              </a:ext>
            </a:extLst>
          </p:cNvPr>
          <p:cNvPicPr>
            <a:picLocks noChangeAspect="1"/>
          </p:cNvPicPr>
          <p:nvPr/>
        </p:nvPicPr>
        <p:blipFill>
          <a:blip r:embed="rId5"/>
          <a:stretch>
            <a:fillRect/>
          </a:stretch>
        </p:blipFill>
        <p:spPr>
          <a:xfrm flipH="1">
            <a:off x="1715536" y="4709517"/>
            <a:ext cx="362261" cy="1219613"/>
          </a:xfrm>
          <a:prstGeom prst="rect">
            <a:avLst/>
          </a:prstGeom>
        </p:spPr>
      </p:pic>
      <p:pic>
        <p:nvPicPr>
          <p:cNvPr id="44" name="Grafik 43">
            <a:extLst>
              <a:ext uri="{FF2B5EF4-FFF2-40B4-BE49-F238E27FC236}">
                <a16:creationId xmlns:a16="http://schemas.microsoft.com/office/drawing/2014/main" id="{A987E6E4-CE2C-4B43-A676-3D40FD832A61}"/>
              </a:ext>
            </a:extLst>
          </p:cNvPr>
          <p:cNvPicPr>
            <a:picLocks noChangeAspect="1"/>
          </p:cNvPicPr>
          <p:nvPr/>
        </p:nvPicPr>
        <p:blipFill>
          <a:blip r:embed="rId5"/>
          <a:stretch>
            <a:fillRect/>
          </a:stretch>
        </p:blipFill>
        <p:spPr>
          <a:xfrm flipH="1">
            <a:off x="7007179" y="4717029"/>
            <a:ext cx="362261" cy="1219613"/>
          </a:xfrm>
          <a:prstGeom prst="rect">
            <a:avLst/>
          </a:prstGeom>
        </p:spPr>
      </p:pic>
      <p:pic>
        <p:nvPicPr>
          <p:cNvPr id="53" name="Grafik 52" descr="Gute Idee mit einfarbiger Füllung">
            <a:extLst>
              <a:ext uri="{FF2B5EF4-FFF2-40B4-BE49-F238E27FC236}">
                <a16:creationId xmlns:a16="http://schemas.microsoft.com/office/drawing/2014/main" id="{0A546C1F-9BA4-4289-9315-E3B9296E28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50000" y="93600"/>
            <a:ext cx="914400" cy="914400"/>
          </a:xfrm>
          <a:prstGeom prst="rect">
            <a:avLst/>
          </a:prstGeom>
        </p:spPr>
      </p:pic>
      <p:cxnSp>
        <p:nvCxnSpPr>
          <p:cNvPr id="45" name="Gerade Verbindung mit Pfeil 44">
            <a:extLst>
              <a:ext uri="{FF2B5EF4-FFF2-40B4-BE49-F238E27FC236}">
                <a16:creationId xmlns:a16="http://schemas.microsoft.com/office/drawing/2014/main" id="{98C1B259-44BE-4D7C-9A21-24D8EB513E1E}"/>
              </a:ext>
            </a:extLst>
          </p:cNvPr>
          <p:cNvCxnSpPr>
            <a:cxnSpLocks/>
          </p:cNvCxnSpPr>
          <p:nvPr/>
        </p:nvCxnSpPr>
        <p:spPr>
          <a:xfrm flipV="1">
            <a:off x="2891828" y="4525997"/>
            <a:ext cx="463534" cy="416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52" name="Gerade Verbindung mit Pfeil 51">
            <a:extLst>
              <a:ext uri="{FF2B5EF4-FFF2-40B4-BE49-F238E27FC236}">
                <a16:creationId xmlns:a16="http://schemas.microsoft.com/office/drawing/2014/main" id="{2A29B5D8-E212-411E-8F4A-8571EBFEC638}"/>
              </a:ext>
            </a:extLst>
          </p:cNvPr>
          <p:cNvCxnSpPr>
            <a:cxnSpLocks/>
          </p:cNvCxnSpPr>
          <p:nvPr/>
        </p:nvCxnSpPr>
        <p:spPr>
          <a:xfrm flipH="1">
            <a:off x="2862951" y="4617354"/>
            <a:ext cx="447216" cy="2712"/>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54" name="Gerade Verbindung mit Pfeil 53">
            <a:extLst>
              <a:ext uri="{FF2B5EF4-FFF2-40B4-BE49-F238E27FC236}">
                <a16:creationId xmlns:a16="http://schemas.microsoft.com/office/drawing/2014/main" id="{38AF1682-BE71-4D58-8E27-5F1DE939C396}"/>
              </a:ext>
            </a:extLst>
          </p:cNvPr>
          <p:cNvCxnSpPr>
            <a:cxnSpLocks/>
          </p:cNvCxnSpPr>
          <p:nvPr/>
        </p:nvCxnSpPr>
        <p:spPr>
          <a:xfrm flipV="1">
            <a:off x="5416474" y="4521379"/>
            <a:ext cx="463534" cy="416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55" name="Gerade Verbindung mit Pfeil 54">
            <a:extLst>
              <a:ext uri="{FF2B5EF4-FFF2-40B4-BE49-F238E27FC236}">
                <a16:creationId xmlns:a16="http://schemas.microsoft.com/office/drawing/2014/main" id="{57D9E79B-85D0-44FF-8925-F46A813A2734}"/>
              </a:ext>
            </a:extLst>
          </p:cNvPr>
          <p:cNvCxnSpPr>
            <a:cxnSpLocks/>
          </p:cNvCxnSpPr>
          <p:nvPr/>
        </p:nvCxnSpPr>
        <p:spPr>
          <a:xfrm flipH="1">
            <a:off x="5377658" y="4612736"/>
            <a:ext cx="447216" cy="2712"/>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57" name="Gerade Verbindung mit Pfeil 56">
            <a:extLst>
              <a:ext uri="{FF2B5EF4-FFF2-40B4-BE49-F238E27FC236}">
                <a16:creationId xmlns:a16="http://schemas.microsoft.com/office/drawing/2014/main" id="{A9FA1110-A8D4-4B48-AAD9-065482E5EF7E}"/>
              </a:ext>
            </a:extLst>
          </p:cNvPr>
          <p:cNvCxnSpPr>
            <a:cxnSpLocks/>
          </p:cNvCxnSpPr>
          <p:nvPr/>
        </p:nvCxnSpPr>
        <p:spPr>
          <a:xfrm flipV="1">
            <a:off x="7987850" y="4528251"/>
            <a:ext cx="463534" cy="416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58" name="Gerade Verbindung mit Pfeil 57">
            <a:extLst>
              <a:ext uri="{FF2B5EF4-FFF2-40B4-BE49-F238E27FC236}">
                <a16:creationId xmlns:a16="http://schemas.microsoft.com/office/drawing/2014/main" id="{AF9AD9A5-F54A-4CCD-B25A-F5B17A0293A4}"/>
              </a:ext>
            </a:extLst>
          </p:cNvPr>
          <p:cNvCxnSpPr>
            <a:cxnSpLocks/>
          </p:cNvCxnSpPr>
          <p:nvPr/>
        </p:nvCxnSpPr>
        <p:spPr>
          <a:xfrm flipH="1">
            <a:off x="7949034" y="4619608"/>
            <a:ext cx="447216" cy="2712"/>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59" name="Gerade Verbindung mit Pfeil 58">
            <a:extLst>
              <a:ext uri="{FF2B5EF4-FFF2-40B4-BE49-F238E27FC236}">
                <a16:creationId xmlns:a16="http://schemas.microsoft.com/office/drawing/2014/main" id="{4D93F200-E7DF-4EAC-993A-C1DDCBFEC5FC}"/>
              </a:ext>
            </a:extLst>
          </p:cNvPr>
          <p:cNvCxnSpPr>
            <a:cxnSpLocks/>
          </p:cNvCxnSpPr>
          <p:nvPr/>
        </p:nvCxnSpPr>
        <p:spPr>
          <a:xfrm>
            <a:off x="1518323" y="5361300"/>
            <a:ext cx="176400" cy="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61" name="Gerade Verbindung mit Pfeil 60">
            <a:extLst>
              <a:ext uri="{FF2B5EF4-FFF2-40B4-BE49-F238E27FC236}">
                <a16:creationId xmlns:a16="http://schemas.microsoft.com/office/drawing/2014/main" id="{F09505A0-693C-4239-8525-F302F84A20C9}"/>
              </a:ext>
            </a:extLst>
          </p:cNvPr>
          <p:cNvCxnSpPr>
            <a:cxnSpLocks/>
          </p:cNvCxnSpPr>
          <p:nvPr/>
        </p:nvCxnSpPr>
        <p:spPr>
          <a:xfrm flipH="1">
            <a:off x="1490739" y="5433875"/>
            <a:ext cx="174628" cy="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DB6516E2-1FCB-473A-8961-CDA452F92FBD}"/>
              </a:ext>
            </a:extLst>
          </p:cNvPr>
          <p:cNvCxnSpPr>
            <a:cxnSpLocks/>
          </p:cNvCxnSpPr>
          <p:nvPr/>
        </p:nvCxnSpPr>
        <p:spPr>
          <a:xfrm>
            <a:off x="2117980" y="5364615"/>
            <a:ext cx="176400" cy="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F5995144-06EF-47A6-B0B6-7E96DE20488C}"/>
              </a:ext>
            </a:extLst>
          </p:cNvPr>
          <p:cNvCxnSpPr>
            <a:cxnSpLocks/>
          </p:cNvCxnSpPr>
          <p:nvPr/>
        </p:nvCxnSpPr>
        <p:spPr>
          <a:xfrm flipH="1">
            <a:off x="2090396" y="5437190"/>
            <a:ext cx="174628" cy="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0FC9168E-B671-4600-A657-403F39871368}"/>
              </a:ext>
            </a:extLst>
          </p:cNvPr>
          <p:cNvCxnSpPr>
            <a:cxnSpLocks/>
          </p:cNvCxnSpPr>
          <p:nvPr/>
        </p:nvCxnSpPr>
        <p:spPr>
          <a:xfrm>
            <a:off x="4337713" y="5367930"/>
            <a:ext cx="176400" cy="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72" name="Gerade Verbindung mit Pfeil 71">
            <a:extLst>
              <a:ext uri="{FF2B5EF4-FFF2-40B4-BE49-F238E27FC236}">
                <a16:creationId xmlns:a16="http://schemas.microsoft.com/office/drawing/2014/main" id="{831ED392-7846-414A-A825-810F2997CEA1}"/>
              </a:ext>
            </a:extLst>
          </p:cNvPr>
          <p:cNvCxnSpPr>
            <a:cxnSpLocks/>
          </p:cNvCxnSpPr>
          <p:nvPr/>
        </p:nvCxnSpPr>
        <p:spPr>
          <a:xfrm flipH="1">
            <a:off x="4310129" y="5440505"/>
            <a:ext cx="174628" cy="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73" name="Gerade Verbindung mit Pfeil 72">
            <a:extLst>
              <a:ext uri="{FF2B5EF4-FFF2-40B4-BE49-F238E27FC236}">
                <a16:creationId xmlns:a16="http://schemas.microsoft.com/office/drawing/2014/main" id="{69F5D16F-DEC3-412A-A54C-55A39B89B024}"/>
              </a:ext>
            </a:extLst>
          </p:cNvPr>
          <p:cNvCxnSpPr>
            <a:cxnSpLocks/>
          </p:cNvCxnSpPr>
          <p:nvPr/>
        </p:nvCxnSpPr>
        <p:spPr>
          <a:xfrm>
            <a:off x="6865562" y="5381184"/>
            <a:ext cx="176400" cy="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cxnSp>
        <p:nvCxnSpPr>
          <p:cNvPr id="75" name="Gerade Verbindung mit Pfeil 74">
            <a:extLst>
              <a:ext uri="{FF2B5EF4-FFF2-40B4-BE49-F238E27FC236}">
                <a16:creationId xmlns:a16="http://schemas.microsoft.com/office/drawing/2014/main" id="{DD3114E5-2CF7-42E0-9B9A-641B54453AED}"/>
              </a:ext>
            </a:extLst>
          </p:cNvPr>
          <p:cNvCxnSpPr>
            <a:cxnSpLocks/>
          </p:cNvCxnSpPr>
          <p:nvPr/>
        </p:nvCxnSpPr>
        <p:spPr>
          <a:xfrm flipH="1">
            <a:off x="6837978" y="5453759"/>
            <a:ext cx="174628" cy="0"/>
          </a:xfrm>
          <a:prstGeom prst="straightConnector1">
            <a:avLst/>
          </a:prstGeom>
          <a:ln>
            <a:solidFill>
              <a:srgbClr val="EC32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6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P spid="10"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9A512E2-7933-967C-FFFF-FC7279F98509}"/>
              </a:ext>
            </a:extLst>
          </p:cNvPr>
          <p:cNvSpPr>
            <a:spLocks noGrp="1"/>
          </p:cNvSpPr>
          <p:nvPr>
            <p:ph type="sldNum" sz="quarter" idx="12"/>
          </p:nvPr>
        </p:nvSpPr>
        <p:spPr/>
        <p:txBody>
          <a:bodyPr/>
          <a:lstStyle/>
          <a:p>
            <a:fld id="{F923AC77-8158-4A8F-9D31-7B15E0E4DE1A}" type="slidenum">
              <a:rPr lang="de-DE" smtClean="0"/>
              <a:pPr/>
              <a:t>8</a:t>
            </a:fld>
            <a:endParaRPr lang="de-DE" dirty="0"/>
          </a:p>
        </p:txBody>
      </p:sp>
      <p:sp>
        <p:nvSpPr>
          <p:cNvPr id="3" name="Untertitel 2">
            <a:extLst>
              <a:ext uri="{FF2B5EF4-FFF2-40B4-BE49-F238E27FC236}">
                <a16:creationId xmlns:a16="http://schemas.microsoft.com/office/drawing/2014/main" id="{EFDCFBF1-2B46-2018-E13A-2B14DA7B8177}"/>
              </a:ext>
            </a:extLst>
          </p:cNvPr>
          <p:cNvSpPr>
            <a:spLocks noGrp="1"/>
          </p:cNvSpPr>
          <p:nvPr>
            <p:ph type="subTitle" idx="13"/>
          </p:nvPr>
        </p:nvSpPr>
        <p:spPr/>
        <p:txBody>
          <a:bodyPr>
            <a:normAutofit lnSpcReduction="10000"/>
          </a:bodyPr>
          <a:lstStyle/>
          <a:p>
            <a:r>
              <a:rPr lang="de-DE" dirty="0"/>
              <a:t>Geteilte mentale Modelle</a:t>
            </a:r>
          </a:p>
        </p:txBody>
      </p:sp>
      <p:sp>
        <p:nvSpPr>
          <p:cNvPr id="7" name="Textfeld 6">
            <a:extLst>
              <a:ext uri="{FF2B5EF4-FFF2-40B4-BE49-F238E27FC236}">
                <a16:creationId xmlns:a16="http://schemas.microsoft.com/office/drawing/2014/main" id="{9180824A-6FC0-4DC1-ACCB-620FD61E22BF}"/>
              </a:ext>
            </a:extLst>
          </p:cNvPr>
          <p:cNvSpPr txBox="1"/>
          <p:nvPr/>
        </p:nvSpPr>
        <p:spPr>
          <a:xfrm>
            <a:off x="1134330" y="5178289"/>
            <a:ext cx="4275027" cy="400110"/>
          </a:xfrm>
          <a:prstGeom prst="rect">
            <a:avLst/>
          </a:prstGeom>
          <a:noFill/>
        </p:spPr>
        <p:txBody>
          <a:bodyPr wrap="square" rtlCol="0">
            <a:spAutoFit/>
          </a:bodyPr>
          <a:lstStyle/>
          <a:p>
            <a:pPr algn="ctr"/>
            <a:r>
              <a:rPr lang="de-DE" sz="2000" dirty="0">
                <a:latin typeface="Arial" panose="020B0604020202020204" pitchFamily="34" charset="0"/>
                <a:cs typeface="Arial" panose="020B0604020202020204" pitchFamily="34" charset="0"/>
              </a:rPr>
              <a:t>ohne geteiltes mentales Modell</a:t>
            </a:r>
          </a:p>
        </p:txBody>
      </p:sp>
      <p:sp>
        <p:nvSpPr>
          <p:cNvPr id="8" name="Textfeld 7">
            <a:extLst>
              <a:ext uri="{FF2B5EF4-FFF2-40B4-BE49-F238E27FC236}">
                <a16:creationId xmlns:a16="http://schemas.microsoft.com/office/drawing/2014/main" id="{00505B51-472D-4118-BEC1-81989A5CAAAE}"/>
              </a:ext>
            </a:extLst>
          </p:cNvPr>
          <p:cNvSpPr txBox="1"/>
          <p:nvPr/>
        </p:nvSpPr>
        <p:spPr>
          <a:xfrm>
            <a:off x="6035394" y="5171665"/>
            <a:ext cx="4294489" cy="400110"/>
          </a:xfrm>
          <a:prstGeom prst="rect">
            <a:avLst/>
          </a:prstGeom>
          <a:noFill/>
        </p:spPr>
        <p:txBody>
          <a:bodyPr wrap="square" rtlCol="0">
            <a:spAutoFit/>
          </a:bodyPr>
          <a:lstStyle/>
          <a:p>
            <a:pPr algn="ctr"/>
            <a:r>
              <a:rPr lang="de-DE" sz="2000" dirty="0">
                <a:latin typeface="Arial" panose="020B0604020202020204" pitchFamily="34" charset="0"/>
                <a:cs typeface="Arial" panose="020B0604020202020204" pitchFamily="34" charset="0"/>
              </a:rPr>
              <a:t>mit geteiltem mentalen Modell</a:t>
            </a:r>
          </a:p>
        </p:txBody>
      </p:sp>
      <p:grpSp>
        <p:nvGrpSpPr>
          <p:cNvPr id="9" name="Gruppieren 8">
            <a:extLst>
              <a:ext uri="{FF2B5EF4-FFF2-40B4-BE49-F238E27FC236}">
                <a16:creationId xmlns:a16="http://schemas.microsoft.com/office/drawing/2014/main" id="{A6EDA666-C4CE-404B-AC78-538E34D3E1A3}"/>
              </a:ext>
            </a:extLst>
          </p:cNvPr>
          <p:cNvGrpSpPr>
            <a:grpSpLocks noChangeAspect="1"/>
          </p:cNvGrpSpPr>
          <p:nvPr/>
        </p:nvGrpSpPr>
        <p:grpSpPr>
          <a:xfrm>
            <a:off x="1162110" y="1288469"/>
            <a:ext cx="9163541" cy="3816000"/>
            <a:chOff x="1074420" y="1050475"/>
            <a:chExt cx="10814281" cy="4503420"/>
          </a:xfrm>
        </p:grpSpPr>
        <p:pic>
          <p:nvPicPr>
            <p:cNvPr id="10" name="Grafik 9" descr="Ein Bild, das Cartoon, Kleidung, Helm enthält.&#10;&#10;Automatisch generierte Beschreibung">
              <a:extLst>
                <a:ext uri="{FF2B5EF4-FFF2-40B4-BE49-F238E27FC236}">
                  <a16:creationId xmlns:a16="http://schemas.microsoft.com/office/drawing/2014/main" id="{2264A4A7-6C2D-4FFA-983B-C593CE1CB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261" y="1050475"/>
              <a:ext cx="5044440" cy="4503420"/>
            </a:xfrm>
            <a:prstGeom prst="rect">
              <a:avLst/>
            </a:prstGeom>
          </p:spPr>
        </p:pic>
        <p:pic>
          <p:nvPicPr>
            <p:cNvPr id="11" name="Grafik 10" descr="Ein Bild, das Clipart, Cartoon enthält.&#10;&#10;Automatisch generierte Beschreibung mit mittlerer Zuverlässigkeit">
              <a:extLst>
                <a:ext uri="{FF2B5EF4-FFF2-40B4-BE49-F238E27FC236}">
                  <a16:creationId xmlns:a16="http://schemas.microsoft.com/office/drawing/2014/main" id="{FBF52856-986E-41EA-89F5-89E3FC2DF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420" y="1050475"/>
              <a:ext cx="5021580" cy="4488180"/>
            </a:xfrm>
            <a:prstGeom prst="rect">
              <a:avLst/>
            </a:prstGeom>
          </p:spPr>
        </p:pic>
        <p:sp>
          <p:nvSpPr>
            <p:cNvPr id="12" name="Textfeld 11">
              <a:extLst>
                <a:ext uri="{FF2B5EF4-FFF2-40B4-BE49-F238E27FC236}">
                  <a16:creationId xmlns:a16="http://schemas.microsoft.com/office/drawing/2014/main" id="{1AC0C1BF-E091-4DB7-8DCD-99C002AC33A4}"/>
                </a:ext>
              </a:extLst>
            </p:cNvPr>
            <p:cNvSpPr txBox="1"/>
            <p:nvPr/>
          </p:nvSpPr>
          <p:spPr>
            <a:xfrm>
              <a:off x="1287071" y="1748296"/>
              <a:ext cx="1614434" cy="807217"/>
            </a:xfrm>
            <a:prstGeom prst="rect">
              <a:avLst/>
            </a:prstGeom>
            <a:solidFill>
              <a:schemeClr val="bg1"/>
            </a:solidFill>
            <a:ln>
              <a:solidFill>
                <a:schemeClr val="bg1"/>
              </a:solidFill>
            </a:ln>
          </p:spPr>
          <p:txBody>
            <a:bodyPr wrap="square" rtlCol="0">
              <a:spAutoFit/>
            </a:bodyPr>
            <a:lstStyle/>
            <a:p>
              <a:r>
                <a:rPr lang="de-DE" dirty="0">
                  <a:latin typeface="Arial" panose="020B0604020202020204" pitchFamily="34" charset="0"/>
                  <a:cs typeface="Arial" panose="020B0604020202020204" pitchFamily="34" charset="0"/>
                </a:rPr>
                <a:t>Wärmebild-kamera</a:t>
              </a:r>
            </a:p>
          </p:txBody>
        </p:sp>
        <p:sp>
          <p:nvSpPr>
            <p:cNvPr id="13" name="Textfeld 12">
              <a:extLst>
                <a:ext uri="{FF2B5EF4-FFF2-40B4-BE49-F238E27FC236}">
                  <a16:creationId xmlns:a16="http://schemas.microsoft.com/office/drawing/2014/main" id="{E9FE177C-97EE-456C-8A1B-7FBE5489A327}"/>
                </a:ext>
              </a:extLst>
            </p:cNvPr>
            <p:cNvSpPr txBox="1"/>
            <p:nvPr/>
          </p:nvSpPr>
          <p:spPr>
            <a:xfrm>
              <a:off x="7067654" y="1748296"/>
              <a:ext cx="1614434" cy="807217"/>
            </a:xfrm>
            <a:prstGeom prst="rect">
              <a:avLst/>
            </a:prstGeom>
            <a:solidFill>
              <a:schemeClr val="bg1"/>
            </a:solidFill>
            <a:ln>
              <a:solidFill>
                <a:schemeClr val="bg1"/>
              </a:solidFill>
            </a:ln>
          </p:spPr>
          <p:txBody>
            <a:bodyPr wrap="square" rtlCol="0">
              <a:spAutoFit/>
            </a:bodyPr>
            <a:lstStyle/>
            <a:p>
              <a:r>
                <a:rPr lang="de-DE" dirty="0">
                  <a:latin typeface="Arial" panose="020B0604020202020204" pitchFamily="34" charset="0"/>
                  <a:cs typeface="Arial" panose="020B0604020202020204" pitchFamily="34" charset="0"/>
                </a:rPr>
                <a:t>Wärmebild-kamera</a:t>
              </a:r>
            </a:p>
          </p:txBody>
        </p:sp>
        <p:sp>
          <p:nvSpPr>
            <p:cNvPr id="14" name="Textfeld 13">
              <a:extLst>
                <a:ext uri="{FF2B5EF4-FFF2-40B4-BE49-F238E27FC236}">
                  <a16:creationId xmlns:a16="http://schemas.microsoft.com/office/drawing/2014/main" id="{C1D56161-D18A-4CD8-B5EA-F8A8790440AD}"/>
                </a:ext>
              </a:extLst>
            </p:cNvPr>
            <p:cNvSpPr txBox="1"/>
            <p:nvPr/>
          </p:nvSpPr>
          <p:spPr>
            <a:xfrm>
              <a:off x="10037436" y="1549262"/>
              <a:ext cx="1614434" cy="807217"/>
            </a:xfrm>
            <a:prstGeom prst="rect">
              <a:avLst/>
            </a:prstGeom>
            <a:solidFill>
              <a:schemeClr val="bg1"/>
            </a:solidFill>
            <a:ln>
              <a:solidFill>
                <a:schemeClr val="bg1"/>
              </a:solidFill>
            </a:ln>
          </p:spPr>
          <p:txBody>
            <a:bodyPr wrap="square" rtlCol="0">
              <a:spAutoFit/>
            </a:bodyPr>
            <a:lstStyle/>
            <a:p>
              <a:r>
                <a:rPr lang="de-DE" dirty="0">
                  <a:latin typeface="Arial" panose="020B0604020202020204" pitchFamily="34" charset="0"/>
                  <a:cs typeface="Arial" panose="020B0604020202020204" pitchFamily="34" charset="0"/>
                </a:rPr>
                <a:t>Wärmebild-kamera</a:t>
              </a:r>
            </a:p>
          </p:txBody>
        </p:sp>
        <p:sp>
          <p:nvSpPr>
            <p:cNvPr id="15" name="Textfeld 14">
              <a:extLst>
                <a:ext uri="{FF2B5EF4-FFF2-40B4-BE49-F238E27FC236}">
                  <a16:creationId xmlns:a16="http://schemas.microsoft.com/office/drawing/2014/main" id="{E71090CF-BB4E-448A-ABBC-07B586D2B4D4}"/>
                </a:ext>
              </a:extLst>
            </p:cNvPr>
            <p:cNvSpPr txBox="1"/>
            <p:nvPr/>
          </p:nvSpPr>
          <p:spPr>
            <a:xfrm>
              <a:off x="4363532" y="1371596"/>
              <a:ext cx="1296000" cy="1019642"/>
            </a:xfrm>
            <a:prstGeom prst="rect">
              <a:avLst/>
            </a:prstGeom>
            <a:solidFill>
              <a:schemeClr val="bg1"/>
            </a:solidFill>
            <a:ln>
              <a:solidFill>
                <a:schemeClr val="bg1"/>
              </a:solidFill>
            </a:ln>
          </p:spPr>
          <p:txBody>
            <a:bodyPr wrap="square" rtlCol="0">
              <a:spAutoFit/>
            </a:bodyPr>
            <a:lstStyle/>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abtasten</a:t>
              </a:r>
            </a:p>
          </p:txBody>
        </p:sp>
      </p:grpSp>
    </p:spTree>
    <p:extLst>
      <p:ext uri="{BB962C8B-B14F-4D97-AF65-F5344CB8AC3E}">
        <p14:creationId xmlns:p14="http://schemas.microsoft.com/office/powerpoint/2010/main" val="525737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1A336FB-0543-4FE5-961A-C3D7D19328B1}"/>
              </a:ext>
            </a:extLst>
          </p:cNvPr>
          <p:cNvSpPr>
            <a:spLocks noGrp="1"/>
          </p:cNvSpPr>
          <p:nvPr>
            <p:ph type="sldNum" sz="quarter" idx="12"/>
          </p:nvPr>
        </p:nvSpPr>
        <p:spPr/>
        <p:txBody>
          <a:bodyPr/>
          <a:lstStyle/>
          <a:p>
            <a:fld id="{F923AC77-8158-4A8F-9D31-7B15E0E4DE1A}" type="slidenum">
              <a:rPr lang="de-DE" smtClean="0"/>
              <a:pPr/>
              <a:t>9</a:t>
            </a:fld>
            <a:endParaRPr lang="de-DE" dirty="0"/>
          </a:p>
        </p:txBody>
      </p:sp>
      <p:sp>
        <p:nvSpPr>
          <p:cNvPr id="4" name="Untertitel 3">
            <a:extLst>
              <a:ext uri="{FF2B5EF4-FFF2-40B4-BE49-F238E27FC236}">
                <a16:creationId xmlns:a16="http://schemas.microsoft.com/office/drawing/2014/main" id="{357CE604-62A9-48DD-872C-A6980EF4BF4B}"/>
              </a:ext>
            </a:extLst>
          </p:cNvPr>
          <p:cNvSpPr>
            <a:spLocks noGrp="1"/>
          </p:cNvSpPr>
          <p:nvPr>
            <p:ph type="subTitle" idx="13"/>
          </p:nvPr>
        </p:nvSpPr>
        <p:spPr/>
        <p:txBody>
          <a:bodyPr>
            <a:normAutofit lnSpcReduction="10000"/>
          </a:bodyPr>
          <a:lstStyle/>
          <a:p>
            <a:r>
              <a:rPr lang="de-DE" dirty="0"/>
              <a:t>Nutzen geteilter mentaler Modelle</a:t>
            </a:r>
          </a:p>
        </p:txBody>
      </p:sp>
      <p:pic>
        <p:nvPicPr>
          <p:cNvPr id="21" name="Grafik 20" descr="Gute Idee mit einfarbiger Füllung">
            <a:extLst>
              <a:ext uri="{FF2B5EF4-FFF2-40B4-BE49-F238E27FC236}">
                <a16:creationId xmlns:a16="http://schemas.microsoft.com/office/drawing/2014/main" id="{C822D16C-3240-4846-A7E8-220CDF3981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50000" y="93600"/>
            <a:ext cx="914400" cy="914400"/>
          </a:xfrm>
          <a:prstGeom prst="rect">
            <a:avLst/>
          </a:prstGeom>
        </p:spPr>
      </p:pic>
      <p:sp>
        <p:nvSpPr>
          <p:cNvPr id="76" name="Ellipse 75">
            <a:extLst>
              <a:ext uri="{FF2B5EF4-FFF2-40B4-BE49-F238E27FC236}">
                <a16:creationId xmlns:a16="http://schemas.microsoft.com/office/drawing/2014/main" id="{9BAE21F0-24BA-4903-ADAA-B5DE980B911F}"/>
              </a:ext>
            </a:extLst>
          </p:cNvPr>
          <p:cNvSpPr/>
          <p:nvPr/>
        </p:nvSpPr>
        <p:spPr>
          <a:xfrm>
            <a:off x="8130603" y="2781300"/>
            <a:ext cx="2211217" cy="862854"/>
          </a:xfrm>
          <a:prstGeom prst="ellipse">
            <a:avLst/>
          </a:prstGeom>
          <a:noFill/>
          <a:ln>
            <a:solidFill>
              <a:srgbClr val="3C469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600" dirty="0">
                <a:solidFill>
                  <a:schemeClr val="tx1"/>
                </a:solidFill>
                <a:latin typeface="Arial" panose="020B0604020202020204" pitchFamily="34" charset="0"/>
                <a:cs typeface="Arial" panose="020B0604020202020204" pitchFamily="34" charset="0"/>
              </a:rPr>
              <a:t>Gemeinsames, koordiniertes Vorgehen</a:t>
            </a:r>
          </a:p>
        </p:txBody>
      </p:sp>
      <p:sp>
        <p:nvSpPr>
          <p:cNvPr id="77" name="Textfeld 76">
            <a:extLst>
              <a:ext uri="{FF2B5EF4-FFF2-40B4-BE49-F238E27FC236}">
                <a16:creationId xmlns:a16="http://schemas.microsoft.com/office/drawing/2014/main" id="{7702449B-0BCF-4B58-A549-2D8EE7E383CE}"/>
              </a:ext>
            </a:extLst>
          </p:cNvPr>
          <p:cNvSpPr txBox="1"/>
          <p:nvPr/>
        </p:nvSpPr>
        <p:spPr>
          <a:xfrm>
            <a:off x="3200592" y="2563406"/>
            <a:ext cx="1519108" cy="584775"/>
          </a:xfrm>
          <a:prstGeom prst="rect">
            <a:avLst/>
          </a:prstGeom>
          <a:noFill/>
        </p:spPr>
        <p:txBody>
          <a:bodyPr wrap="square" rtlCol="0" anchor="ctr" anchorCtr="1">
            <a:spAutoFit/>
          </a:bodyPr>
          <a:lstStyle/>
          <a:p>
            <a:r>
              <a:rPr lang="de-DE" sz="1600" dirty="0">
                <a:latin typeface="Arial" panose="020B0604020202020204" pitchFamily="34" charset="0"/>
                <a:cs typeface="Arial" panose="020B0604020202020204" pitchFamily="34" charset="0"/>
              </a:rPr>
              <a:t>Informations-weitergabe</a:t>
            </a:r>
          </a:p>
        </p:txBody>
      </p:sp>
      <p:sp>
        <p:nvSpPr>
          <p:cNvPr id="78" name="Textfeld 77">
            <a:extLst>
              <a:ext uri="{FF2B5EF4-FFF2-40B4-BE49-F238E27FC236}">
                <a16:creationId xmlns:a16="http://schemas.microsoft.com/office/drawing/2014/main" id="{944115C7-AF8F-4FA0-9B87-A69D45A7F7D0}"/>
              </a:ext>
            </a:extLst>
          </p:cNvPr>
          <p:cNvSpPr txBox="1"/>
          <p:nvPr/>
        </p:nvSpPr>
        <p:spPr>
          <a:xfrm>
            <a:off x="6733803" y="2319172"/>
            <a:ext cx="1424052" cy="830997"/>
          </a:xfrm>
          <a:prstGeom prst="rect">
            <a:avLst/>
          </a:prstGeom>
          <a:noFill/>
        </p:spPr>
        <p:txBody>
          <a:bodyPr wrap="square" rtlCol="0" anchor="ctr" anchorCtr="1">
            <a:spAutoFit/>
          </a:bodyPr>
          <a:lstStyle/>
          <a:p>
            <a:r>
              <a:rPr lang="de-DE" sz="1600" dirty="0">
                <a:latin typeface="Arial" panose="020B0604020202020204" pitchFamily="34" charset="0"/>
                <a:cs typeface="Arial" panose="020B0604020202020204" pitchFamily="34" charset="0"/>
              </a:rPr>
              <a:t>Geteilte mentale Modelle</a:t>
            </a:r>
          </a:p>
        </p:txBody>
      </p:sp>
      <p:sp>
        <p:nvSpPr>
          <p:cNvPr id="79" name="Pfeil: nach rechts 78">
            <a:extLst>
              <a:ext uri="{FF2B5EF4-FFF2-40B4-BE49-F238E27FC236}">
                <a16:creationId xmlns:a16="http://schemas.microsoft.com/office/drawing/2014/main" id="{15F77EA9-ABF5-4D0B-94CE-8ECCAD04C2DC}"/>
              </a:ext>
            </a:extLst>
          </p:cNvPr>
          <p:cNvSpPr/>
          <p:nvPr/>
        </p:nvSpPr>
        <p:spPr>
          <a:xfrm>
            <a:off x="3352496" y="3104742"/>
            <a:ext cx="1188000" cy="216000"/>
          </a:xfrm>
          <a:prstGeom prst="rightArrow">
            <a:avLst/>
          </a:prstGeom>
          <a:solidFill>
            <a:srgbClr val="3C46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00">
              <a:latin typeface="Arial" panose="020B0604020202020204" pitchFamily="34" charset="0"/>
              <a:cs typeface="Arial" panose="020B0604020202020204" pitchFamily="34" charset="0"/>
            </a:endParaRPr>
          </a:p>
        </p:txBody>
      </p:sp>
      <p:sp>
        <p:nvSpPr>
          <p:cNvPr id="80" name="Ellipse 79">
            <a:extLst>
              <a:ext uri="{FF2B5EF4-FFF2-40B4-BE49-F238E27FC236}">
                <a16:creationId xmlns:a16="http://schemas.microsoft.com/office/drawing/2014/main" id="{D1E91F2A-05D7-46BB-ADF7-0B5891BB4E78}"/>
              </a:ext>
            </a:extLst>
          </p:cNvPr>
          <p:cNvSpPr/>
          <p:nvPr/>
        </p:nvSpPr>
        <p:spPr>
          <a:xfrm>
            <a:off x="1078079" y="2779083"/>
            <a:ext cx="2210400" cy="864000"/>
          </a:xfrm>
          <a:prstGeom prst="ellipse">
            <a:avLst/>
          </a:prstGeom>
          <a:noFill/>
          <a:ln>
            <a:solidFill>
              <a:srgbClr val="3C469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600" dirty="0">
                <a:solidFill>
                  <a:schemeClr val="tx1"/>
                </a:solidFill>
                <a:latin typeface="Arial" panose="020B0604020202020204" pitchFamily="34" charset="0"/>
                <a:cs typeface="Arial" panose="020B0604020202020204" pitchFamily="34" charset="0"/>
              </a:rPr>
              <a:t>Eigene Wahrnehmung</a:t>
            </a:r>
          </a:p>
        </p:txBody>
      </p:sp>
      <p:sp>
        <p:nvSpPr>
          <p:cNvPr id="81" name="Ellipse 80">
            <a:extLst>
              <a:ext uri="{FF2B5EF4-FFF2-40B4-BE49-F238E27FC236}">
                <a16:creationId xmlns:a16="http://schemas.microsoft.com/office/drawing/2014/main" id="{253B969B-8969-41A3-B56B-F8E1BB5B06C4}"/>
              </a:ext>
            </a:extLst>
          </p:cNvPr>
          <p:cNvSpPr/>
          <p:nvPr/>
        </p:nvSpPr>
        <p:spPr>
          <a:xfrm>
            <a:off x="4607872" y="2779595"/>
            <a:ext cx="2210400" cy="864000"/>
          </a:xfrm>
          <a:prstGeom prst="ellipse">
            <a:avLst/>
          </a:prstGeom>
          <a:noFill/>
          <a:ln>
            <a:solidFill>
              <a:srgbClr val="3C469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600" dirty="0">
                <a:solidFill>
                  <a:schemeClr val="tx1"/>
                </a:solidFill>
                <a:latin typeface="Arial" panose="020B0604020202020204" pitchFamily="34" charset="0"/>
                <a:cs typeface="Arial" panose="020B0604020202020204" pitchFamily="34" charset="0"/>
              </a:rPr>
              <a:t>Geteilte Wahrnehmung</a:t>
            </a:r>
          </a:p>
        </p:txBody>
      </p:sp>
      <p:sp>
        <p:nvSpPr>
          <p:cNvPr id="82" name="Pfeil: nach rechts 81">
            <a:extLst>
              <a:ext uri="{FF2B5EF4-FFF2-40B4-BE49-F238E27FC236}">
                <a16:creationId xmlns:a16="http://schemas.microsoft.com/office/drawing/2014/main" id="{CB195408-AF3C-40BB-97BC-D5134301FABC}"/>
              </a:ext>
            </a:extLst>
          </p:cNvPr>
          <p:cNvSpPr/>
          <p:nvPr/>
        </p:nvSpPr>
        <p:spPr>
          <a:xfrm>
            <a:off x="6883849" y="3100252"/>
            <a:ext cx="1188000" cy="216000"/>
          </a:xfrm>
          <a:prstGeom prst="rightArrow">
            <a:avLst/>
          </a:prstGeom>
          <a:solidFill>
            <a:srgbClr val="3C46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00" dirty="0">
              <a:latin typeface="Arial" panose="020B0604020202020204" pitchFamily="34" charset="0"/>
              <a:cs typeface="Arial" panose="020B0604020202020204" pitchFamily="34" charset="0"/>
            </a:endParaRPr>
          </a:p>
        </p:txBody>
      </p:sp>
      <p:sp>
        <p:nvSpPr>
          <p:cNvPr id="83" name="Pfeil: nach rechts 82">
            <a:extLst>
              <a:ext uri="{FF2B5EF4-FFF2-40B4-BE49-F238E27FC236}">
                <a16:creationId xmlns:a16="http://schemas.microsoft.com/office/drawing/2014/main" id="{BE8B8656-9691-4869-B85E-D4BD563F3BD1}"/>
              </a:ext>
            </a:extLst>
          </p:cNvPr>
          <p:cNvSpPr/>
          <p:nvPr/>
        </p:nvSpPr>
        <p:spPr>
          <a:xfrm rot="5400000">
            <a:off x="2057279" y="2498525"/>
            <a:ext cx="252000" cy="216000"/>
          </a:xfrm>
          <a:prstGeom prst="rightArrow">
            <a:avLst/>
          </a:prstGeom>
          <a:solidFill>
            <a:srgbClr val="3C46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00">
              <a:latin typeface="Arial" panose="020B0604020202020204" pitchFamily="34" charset="0"/>
              <a:cs typeface="Arial" panose="020B0604020202020204" pitchFamily="34" charset="0"/>
            </a:endParaRPr>
          </a:p>
        </p:txBody>
      </p:sp>
      <p:sp>
        <p:nvSpPr>
          <p:cNvPr id="84" name="Ellipse 83">
            <a:extLst>
              <a:ext uri="{FF2B5EF4-FFF2-40B4-BE49-F238E27FC236}">
                <a16:creationId xmlns:a16="http://schemas.microsoft.com/office/drawing/2014/main" id="{4F9B1394-DF7C-4C87-BEA0-A88D4B3CBD7B}"/>
              </a:ext>
            </a:extLst>
          </p:cNvPr>
          <p:cNvSpPr/>
          <p:nvPr/>
        </p:nvSpPr>
        <p:spPr>
          <a:xfrm>
            <a:off x="1625279" y="1756757"/>
            <a:ext cx="1116000" cy="648000"/>
          </a:xfrm>
          <a:prstGeom prst="ellipse">
            <a:avLst/>
          </a:prstGeom>
          <a:noFill/>
          <a:ln>
            <a:solidFill>
              <a:srgbClr val="3C469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1"/>
          <a:lstStyle/>
          <a:p>
            <a:pPr algn="ctr"/>
            <a:r>
              <a:rPr lang="de-DE" sz="1600" dirty="0">
                <a:solidFill>
                  <a:schemeClr val="tx1"/>
                </a:solidFill>
                <a:latin typeface="Arial" panose="020B0604020202020204" pitchFamily="34" charset="0"/>
                <a:cs typeface="Arial" panose="020B0604020202020204" pitchFamily="34" charset="0"/>
              </a:rPr>
              <a:t>Neue Reize</a:t>
            </a:r>
          </a:p>
        </p:txBody>
      </p:sp>
      <p:pic>
        <p:nvPicPr>
          <p:cNvPr id="85" name="Grafik 84">
            <a:extLst>
              <a:ext uri="{FF2B5EF4-FFF2-40B4-BE49-F238E27FC236}">
                <a16:creationId xmlns:a16="http://schemas.microsoft.com/office/drawing/2014/main" id="{3F4758BA-210A-4912-B072-A5EF62898C55}"/>
              </a:ext>
            </a:extLst>
          </p:cNvPr>
          <p:cNvPicPr>
            <a:picLocks noChangeAspect="1"/>
          </p:cNvPicPr>
          <p:nvPr/>
        </p:nvPicPr>
        <p:blipFill>
          <a:blip r:embed="rId5"/>
          <a:stretch>
            <a:fillRect/>
          </a:stretch>
        </p:blipFill>
        <p:spPr>
          <a:xfrm>
            <a:off x="5476672" y="3517180"/>
            <a:ext cx="1710957" cy="861303"/>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86" name="Grafik 85">
            <a:extLst>
              <a:ext uri="{FF2B5EF4-FFF2-40B4-BE49-F238E27FC236}">
                <a16:creationId xmlns:a16="http://schemas.microsoft.com/office/drawing/2014/main" id="{34AA1971-65C3-48E3-A73D-6B87B588BA02}"/>
              </a:ext>
            </a:extLst>
          </p:cNvPr>
          <p:cNvPicPr>
            <a:picLocks noChangeAspect="1"/>
          </p:cNvPicPr>
          <p:nvPr/>
        </p:nvPicPr>
        <p:blipFill>
          <a:blip r:embed="rId6"/>
          <a:stretch>
            <a:fillRect/>
          </a:stretch>
        </p:blipFill>
        <p:spPr>
          <a:xfrm>
            <a:off x="2331647" y="3517181"/>
            <a:ext cx="1015586" cy="1080000"/>
          </a:xfrm>
          <a:prstGeom prst="ellipse">
            <a:avLst/>
          </a:prstGeom>
          <a:ln w="95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87" name="Rechteck 86">
            <a:extLst>
              <a:ext uri="{FF2B5EF4-FFF2-40B4-BE49-F238E27FC236}">
                <a16:creationId xmlns:a16="http://schemas.microsoft.com/office/drawing/2014/main" id="{520D653D-3703-412F-9E16-04D4BA30454D}"/>
              </a:ext>
            </a:extLst>
          </p:cNvPr>
          <p:cNvSpPr/>
          <p:nvPr/>
        </p:nvSpPr>
        <p:spPr>
          <a:xfrm rot="20253162">
            <a:off x="9735432" y="3504213"/>
            <a:ext cx="252000" cy="995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00"/>
          </a:p>
        </p:txBody>
      </p:sp>
      <p:grpSp>
        <p:nvGrpSpPr>
          <p:cNvPr id="3" name="Gruppieren 2">
            <a:extLst>
              <a:ext uri="{FF2B5EF4-FFF2-40B4-BE49-F238E27FC236}">
                <a16:creationId xmlns:a16="http://schemas.microsoft.com/office/drawing/2014/main" id="{7DF4ADEA-37A0-4522-A10F-B5B5278A6143}"/>
              </a:ext>
            </a:extLst>
          </p:cNvPr>
          <p:cNvGrpSpPr>
            <a:grpSpLocks noChangeAspect="1"/>
          </p:cNvGrpSpPr>
          <p:nvPr/>
        </p:nvGrpSpPr>
        <p:grpSpPr>
          <a:xfrm>
            <a:off x="9623343" y="3467933"/>
            <a:ext cx="1211566" cy="648000"/>
            <a:chOff x="10362379" y="2891737"/>
            <a:chExt cx="1009639" cy="540000"/>
          </a:xfrm>
        </p:grpSpPr>
        <p:pic>
          <p:nvPicPr>
            <p:cNvPr id="18" name="Grafik 17" descr="Kopf mit Zahnrädern Silhouette">
              <a:extLst>
                <a:ext uri="{FF2B5EF4-FFF2-40B4-BE49-F238E27FC236}">
                  <a16:creationId xmlns:a16="http://schemas.microsoft.com/office/drawing/2014/main" id="{23851C8F-4149-4FB3-8DD7-4D0F0A8780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62379" y="2891737"/>
              <a:ext cx="540000" cy="540000"/>
            </a:xfrm>
            <a:prstGeom prst="rect">
              <a:avLst/>
            </a:prstGeom>
          </p:spPr>
        </p:pic>
        <p:pic>
          <p:nvPicPr>
            <p:cNvPr id="19" name="Grafik 18" descr="Kopf mit Zahnrädern Silhouette">
              <a:extLst>
                <a:ext uri="{FF2B5EF4-FFF2-40B4-BE49-F238E27FC236}">
                  <a16:creationId xmlns:a16="http://schemas.microsoft.com/office/drawing/2014/main" id="{EA97527E-9E83-4873-8263-FAE255AC1E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0832018" y="2891737"/>
              <a:ext cx="540000" cy="540000"/>
            </a:xfrm>
            <a:prstGeom prst="rect">
              <a:avLst/>
            </a:prstGeom>
          </p:spPr>
        </p:pic>
      </p:grpSp>
    </p:spTree>
    <p:extLst>
      <p:ext uri="{BB962C8B-B14F-4D97-AF65-F5344CB8AC3E}">
        <p14:creationId xmlns:p14="http://schemas.microsoft.com/office/powerpoint/2010/main" val="215843995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2272</Words>
  <Application>Microsoft Office PowerPoint</Application>
  <PresentationFormat>Breitbild</PresentationFormat>
  <Paragraphs>216</Paragraphs>
  <Slides>19</Slides>
  <Notes>19</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19</vt:i4>
      </vt:variant>
    </vt:vector>
  </HeadingPairs>
  <TitlesOfParts>
    <vt:vector size="23" baseType="lpstr">
      <vt:lpstr>Arial</vt:lpstr>
      <vt:lpstr>Calibri</vt:lpstr>
      <vt:lpstr>Wingdings</vt:lpstr>
      <vt:lpstr>Office</vt:lpstr>
      <vt:lpstr>PowerPoint-Präsentation</vt:lpstr>
      <vt:lpstr>PowerPoint-Präsentation</vt:lpstr>
      <vt:lpstr>Modul  (Geteilte) Wahrnehmungen &amp; geteilte mentale Modelle</vt:lpstr>
      <vt:lpstr>Ausblick in das Modul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Marek Bartzik</dc:creator>
  <cp:keywords/>
  <dc:description/>
  <cp:lastModifiedBy>Lena Heinemann</cp:lastModifiedBy>
  <cp:revision>217</cp:revision>
  <cp:lastPrinted>2021-09-30T08:45:18Z</cp:lastPrinted>
  <dcterms:created xsi:type="dcterms:W3CDTF">2020-03-19T12:03:11Z</dcterms:created>
  <dcterms:modified xsi:type="dcterms:W3CDTF">2024-01-30T15:29:25Z</dcterms:modified>
  <cp:category/>
</cp:coreProperties>
</file>