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3"/>
  </p:notesMasterIdLst>
  <p:handoutMasterIdLst>
    <p:handoutMasterId r:id="rId14"/>
  </p:handoutMasterIdLst>
  <p:sldIdLst>
    <p:sldId id="256" r:id="rId2"/>
    <p:sldId id="287" r:id="rId3"/>
    <p:sldId id="288" r:id="rId4"/>
    <p:sldId id="382" r:id="rId5"/>
    <p:sldId id="378" r:id="rId6"/>
    <p:sldId id="286" r:id="rId7"/>
    <p:sldId id="279" r:id="rId8"/>
    <p:sldId id="381" r:id="rId9"/>
    <p:sldId id="377" r:id="rId10"/>
    <p:sldId id="384" r:id="rId11"/>
    <p:sldId id="380"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a Heinemann" initials="LH" lastIdx="7" clrIdx="0">
    <p:extLst>
      <p:ext uri="{19B8F6BF-5375-455C-9EA6-DF929625EA0E}">
        <p15:presenceInfo xmlns:p15="http://schemas.microsoft.com/office/powerpoint/2012/main" userId="Lena Heineman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4694"/>
    <a:srgbClr val="EC3237"/>
    <a:srgbClr val="636BA1"/>
    <a:srgbClr val="D1050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FECB4D8-DB02-4DC6-A0A2-4F2EBAE1DC90}" styleName="Mittlere Formatvorlage 1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28" autoAdjust="0"/>
    <p:restoredTop sz="53468" autoAdjust="0"/>
  </p:normalViewPr>
  <p:slideViewPr>
    <p:cSldViewPr snapToGrid="0">
      <p:cViewPr varScale="1">
        <p:scale>
          <a:sx n="60" d="100"/>
          <a:sy n="60" d="100"/>
        </p:scale>
        <p:origin x="2238" y="78"/>
      </p:cViewPr>
      <p:guideLst/>
    </p:cSldViewPr>
  </p:slideViewPr>
  <p:notesTextViewPr>
    <p:cViewPr>
      <p:scale>
        <a:sx n="1" d="1"/>
        <a:sy n="1" d="1"/>
      </p:scale>
      <p:origin x="0" y="0"/>
    </p:cViewPr>
  </p:notesTextViewPr>
  <p:notesViewPr>
    <p:cSldViewPr snapToGrid="0">
      <p:cViewPr varScale="1">
        <p:scale>
          <a:sx n="66" d="100"/>
          <a:sy n="66" d="100"/>
        </p:scale>
        <p:origin x="3134" y="4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792EEAF0-8932-4A4A-AE45-65F17D83451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4" name="Fußzeilenplatzhalter 3">
            <a:extLst>
              <a:ext uri="{FF2B5EF4-FFF2-40B4-BE49-F238E27FC236}">
                <a16:creationId xmlns:a16="http://schemas.microsoft.com/office/drawing/2014/main" id="{E8A10319-3CD3-45F1-9036-B215B9603B2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9343381B-F1AD-4314-B4B3-EDED7731F8A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D9CFCDA-BD6D-454E-9FBA-E54F247F4E06}" type="slidenum">
              <a:rPr lang="de-DE" smtClean="0"/>
              <a:t>‹Nr.›</a:t>
            </a:fld>
            <a:endParaRPr lang="de-DE"/>
          </a:p>
        </p:txBody>
      </p:sp>
    </p:spTree>
    <p:extLst>
      <p:ext uri="{BB962C8B-B14F-4D97-AF65-F5344CB8AC3E}">
        <p14:creationId xmlns:p14="http://schemas.microsoft.com/office/powerpoint/2010/main" val="24772994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7A3881-6C65-43E2-8757-9561CE1CA5DA}" type="datetimeFigureOut">
              <a:rPr lang="de-DE" smtClean="0"/>
              <a:t>30.01.2024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FDDDCD-8B1C-4AFF-BA35-C78DF24DE3BB}" type="slidenum">
              <a:rPr lang="de-DE" smtClean="0"/>
              <a:t>‹Nr.›</a:t>
            </a:fld>
            <a:endParaRPr lang="de-DE"/>
          </a:p>
        </p:txBody>
      </p:sp>
    </p:spTree>
    <p:extLst>
      <p:ext uri="{BB962C8B-B14F-4D97-AF65-F5344CB8AC3E}">
        <p14:creationId xmlns:p14="http://schemas.microsoft.com/office/powerpoint/2010/main" val="619387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In unserem vorletzten Modul geht es um die Entscheidungsfindung. </a:t>
            </a:r>
          </a:p>
        </p:txBody>
      </p:sp>
      <p:sp>
        <p:nvSpPr>
          <p:cNvPr id="4" name="Foliennummernplatzhalter 3"/>
          <p:cNvSpPr>
            <a:spLocks noGrp="1"/>
          </p:cNvSpPr>
          <p:nvPr>
            <p:ph type="sldNum" sz="quarter" idx="5"/>
          </p:nvPr>
        </p:nvSpPr>
        <p:spPr/>
        <p:txBody>
          <a:bodyPr/>
          <a:lstStyle/>
          <a:p>
            <a:fld id="{6CFDDDCD-8B1C-4AFF-BA35-C78DF24DE3BB}" type="slidenum">
              <a:rPr lang="de-DE" smtClean="0"/>
              <a:t>1</a:t>
            </a:fld>
            <a:endParaRPr lang="de-DE"/>
          </a:p>
        </p:txBody>
      </p:sp>
    </p:spTree>
    <p:extLst>
      <p:ext uri="{BB962C8B-B14F-4D97-AF65-F5344CB8AC3E}">
        <p14:creationId xmlns:p14="http://schemas.microsoft.com/office/powerpoint/2010/main" val="38399717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MÖGLICHE MUSTERLÖSUNG – Optionen festhalten auf Flipchart</a:t>
            </a:r>
          </a:p>
          <a:p>
            <a:endParaRPr lang="de-DE" dirty="0"/>
          </a:p>
          <a:p>
            <a:r>
              <a:rPr lang="de-DE" sz="1200" b="1" kern="1200" dirty="0">
                <a:solidFill>
                  <a:schemeClr val="tx1"/>
                </a:solidFill>
                <a:effectLst/>
                <a:latin typeface="+mn-lt"/>
                <a:ea typeface="+mn-ea"/>
                <a:cs typeface="+mn-cs"/>
              </a:rPr>
              <a:t>Aufgabe 1:</a:t>
            </a:r>
            <a:r>
              <a:rPr lang="de-DE" sz="1200" kern="1200" dirty="0">
                <a:solidFill>
                  <a:schemeClr val="tx1"/>
                </a:solidFill>
                <a:effectLst/>
                <a:latin typeface="+mn-lt"/>
                <a:ea typeface="+mn-ea"/>
                <a:cs typeface="+mn-cs"/>
              </a:rPr>
              <a:t> Definieren Sie das Problem und besprechen Sie mögliche Auslöser.</a:t>
            </a:r>
          </a:p>
          <a:p>
            <a:r>
              <a:rPr lang="de-DE" sz="1200" kern="1200" dirty="0">
                <a:solidFill>
                  <a:schemeClr val="tx1"/>
                </a:solidFill>
                <a:effectLst/>
                <a:latin typeface="+mn-lt"/>
                <a:ea typeface="+mn-ea"/>
                <a:cs typeface="+mn-cs"/>
              </a:rPr>
              <a:t>Überlegung, in welche Wohnung (zuerst) reingegangen wird. In der ersten Wohnung wurde eine Person gemeldet, aus der zweiten Wohnung sind aber aktuell Schreie zu hören.</a:t>
            </a:r>
          </a:p>
          <a:p>
            <a:r>
              <a:rPr lang="de-DE" sz="1200" kern="1200" dirty="0">
                <a:solidFill>
                  <a:schemeClr val="tx1"/>
                </a:solidFill>
                <a:effectLst/>
                <a:latin typeface="+mn-lt"/>
                <a:ea typeface="+mn-ea"/>
                <a:cs typeface="+mn-cs"/>
              </a:rPr>
              <a:t> </a:t>
            </a:r>
          </a:p>
          <a:p>
            <a:r>
              <a:rPr lang="de-DE" sz="1200" b="1" kern="1200" dirty="0">
                <a:solidFill>
                  <a:schemeClr val="tx1"/>
                </a:solidFill>
                <a:effectLst/>
                <a:latin typeface="+mn-lt"/>
                <a:ea typeface="+mn-ea"/>
                <a:cs typeface="+mn-cs"/>
              </a:rPr>
              <a:t>Aufgabe 2:</a:t>
            </a:r>
            <a:r>
              <a:rPr lang="de-DE" sz="1200" kern="1200" dirty="0">
                <a:solidFill>
                  <a:schemeClr val="tx1"/>
                </a:solidFill>
                <a:effectLst/>
                <a:latin typeface="+mn-lt"/>
                <a:ea typeface="+mn-ea"/>
                <a:cs typeface="+mn-cs"/>
              </a:rPr>
              <a:t> Überlegen Sie sich verschiedene Lösungsstrategien. Bedenken Sie dabei mehrere Optionen und Möglichkeiten.</a:t>
            </a:r>
          </a:p>
          <a:p>
            <a:pPr lvl="0"/>
            <a:r>
              <a:rPr lang="de-DE" sz="1200" kern="1200" dirty="0">
                <a:solidFill>
                  <a:schemeClr val="tx1"/>
                </a:solidFill>
                <a:effectLst/>
                <a:latin typeface="+mn-lt"/>
                <a:ea typeface="+mn-ea"/>
                <a:cs typeface="+mn-cs"/>
              </a:rPr>
              <a:t>a) Angriffstrupp geht in die erste Wohnung vor und für alles Weitere wird auf die nachrückenden Kräfte gewartet</a:t>
            </a:r>
          </a:p>
          <a:p>
            <a:pPr lvl="0"/>
            <a:r>
              <a:rPr lang="de-DE" sz="1200" kern="1200" dirty="0">
                <a:solidFill>
                  <a:schemeClr val="tx1"/>
                </a:solidFill>
                <a:effectLst/>
                <a:latin typeface="+mn-lt"/>
                <a:ea typeface="+mn-ea"/>
                <a:cs typeface="+mn-cs"/>
              </a:rPr>
              <a:t>b) Angriffstrupp geht in die zweite Wohnung vor und für alles Weitere wird auf die nachrückenden Kräfte gewartet</a:t>
            </a:r>
          </a:p>
          <a:p>
            <a:pPr lvl="0"/>
            <a:r>
              <a:rPr lang="de-DE" sz="1200" kern="1200" dirty="0">
                <a:solidFill>
                  <a:schemeClr val="tx1"/>
                </a:solidFill>
                <a:effectLst/>
                <a:latin typeface="+mn-lt"/>
                <a:ea typeface="+mn-ea"/>
                <a:cs typeface="+mn-cs"/>
              </a:rPr>
              <a:t>c) Angriffstrupp geht in die erste Wohnung vor und gleichzeitig wird außen ein Sprungpolster unter dem Balkon aufgespannt</a:t>
            </a:r>
          </a:p>
          <a:p>
            <a:r>
              <a:rPr lang="de-DE" sz="1200" kern="1200" dirty="0">
                <a:solidFill>
                  <a:schemeClr val="tx1"/>
                </a:solidFill>
                <a:effectLst/>
                <a:latin typeface="+mn-lt"/>
                <a:ea typeface="+mn-ea"/>
                <a:cs typeface="+mn-cs"/>
              </a:rPr>
              <a:t> </a:t>
            </a:r>
          </a:p>
          <a:p>
            <a:r>
              <a:rPr lang="de-DE" sz="1200" b="1" kern="1200" dirty="0">
                <a:solidFill>
                  <a:schemeClr val="tx1"/>
                </a:solidFill>
                <a:effectLst/>
                <a:latin typeface="+mn-lt"/>
                <a:ea typeface="+mn-ea"/>
                <a:cs typeface="+mn-cs"/>
              </a:rPr>
              <a:t>Aufgabe 3:</a:t>
            </a:r>
            <a:r>
              <a:rPr lang="de-DE" sz="1200" kern="1200" dirty="0">
                <a:solidFill>
                  <a:schemeClr val="tx1"/>
                </a:solidFill>
                <a:effectLst/>
                <a:latin typeface="+mn-lt"/>
                <a:ea typeface="+mn-ea"/>
                <a:cs typeface="+mn-cs"/>
              </a:rPr>
              <a:t> Überlegen Sie für jede Option, was Vor- und Nachteile der Lösungsstrategie seien können und entscheiden Sie sich für eine Lösung.</a:t>
            </a:r>
          </a:p>
          <a:p>
            <a:pPr lvl="0"/>
            <a:r>
              <a:rPr lang="de-DE" sz="1200" kern="1200" dirty="0">
                <a:solidFill>
                  <a:schemeClr val="tx1"/>
                </a:solidFill>
                <a:effectLst/>
                <a:latin typeface="+mn-lt"/>
                <a:ea typeface="+mn-ea"/>
                <a:cs typeface="+mn-cs"/>
              </a:rPr>
              <a:t>a) Vorteil, dass ggf. mehrere Personen gerettet werden können, die schon länger in der Gefahrensituation sind und die näher am Feuer sind</a:t>
            </a:r>
          </a:p>
          <a:p>
            <a:r>
              <a:rPr lang="de-DE" sz="1200" kern="1200" dirty="0">
                <a:solidFill>
                  <a:schemeClr val="tx1"/>
                </a:solidFill>
                <a:effectLst/>
                <a:latin typeface="+mn-lt"/>
                <a:ea typeface="+mn-ea"/>
                <a:cs typeface="+mn-cs"/>
              </a:rPr>
              <a:t>Nachteil, dass evtl. doch keine Person mehr drin ist bzw. vielleicht nicht mehr zu retten ist; Gefahr, dass die Person in der zweiten Wohnung in Panik vom Balkon springt</a:t>
            </a:r>
          </a:p>
          <a:p>
            <a:pPr lvl="0"/>
            <a:r>
              <a:rPr lang="de-DE" sz="1200" kern="1200" dirty="0">
                <a:solidFill>
                  <a:schemeClr val="tx1"/>
                </a:solidFill>
                <a:effectLst/>
                <a:latin typeface="+mn-lt"/>
                <a:ea typeface="+mn-ea"/>
                <a:cs typeface="+mn-cs"/>
              </a:rPr>
              <a:t>b) Vorteil, dass klar ist, dass eine Person da ist und noch zu retten ist</a:t>
            </a:r>
          </a:p>
          <a:p>
            <a:r>
              <a:rPr lang="de-DE" sz="1200" kern="1200" dirty="0">
                <a:solidFill>
                  <a:schemeClr val="tx1"/>
                </a:solidFill>
                <a:effectLst/>
                <a:latin typeface="+mn-lt"/>
                <a:ea typeface="+mn-ea"/>
                <a:cs typeface="+mn-cs"/>
              </a:rPr>
              <a:t>Nachteil, dass diese Person evtl. noch länger durchhalten kann</a:t>
            </a:r>
          </a:p>
          <a:p>
            <a:pPr lvl="0"/>
            <a:r>
              <a:rPr lang="de-DE" sz="1200" kern="1200" dirty="0">
                <a:solidFill>
                  <a:schemeClr val="tx1"/>
                </a:solidFill>
                <a:effectLst/>
                <a:latin typeface="+mn-lt"/>
                <a:ea typeface="+mn-ea"/>
                <a:cs typeface="+mn-cs"/>
              </a:rPr>
              <a:t>c) Vorteil, dass aus beiden Wohnungen gleichzeitig Personen gerettet werden können</a:t>
            </a:r>
          </a:p>
          <a:p>
            <a:r>
              <a:rPr lang="de-DE" sz="1200" kern="1200" dirty="0">
                <a:solidFill>
                  <a:schemeClr val="tx1"/>
                </a:solidFill>
                <a:effectLst/>
                <a:latin typeface="+mn-lt"/>
                <a:ea typeface="+mn-ea"/>
                <a:cs typeface="+mn-cs"/>
              </a:rPr>
              <a:t>Nachteil, Verletzungsgefahr beim Sprung; viele Aufgaben gleichzeitig für vorhandene Kräfte draußen</a:t>
            </a:r>
          </a:p>
          <a:p>
            <a:pPr lvl="0"/>
            <a:r>
              <a:rPr lang="de-DE" sz="1200" kern="1200" dirty="0">
                <a:solidFill>
                  <a:schemeClr val="tx1"/>
                </a:solidFill>
                <a:effectLst/>
                <a:latin typeface="+mn-lt"/>
                <a:ea typeface="+mn-ea"/>
                <a:cs typeface="+mn-cs"/>
              </a:rPr>
              <a:t>Vorteil, dass ggf. mehrere Personen gerettet werden können, die schon länger in der Gefahrensituation sind und die näher am Feuer sind; kein Verletzungsrisiko für Person auf dem Balkon</a:t>
            </a:r>
          </a:p>
          <a:p>
            <a:r>
              <a:rPr lang="de-DE" sz="1200" kern="1200" dirty="0">
                <a:solidFill>
                  <a:schemeClr val="tx1"/>
                </a:solidFill>
                <a:effectLst/>
                <a:latin typeface="+mn-lt"/>
                <a:ea typeface="+mn-ea"/>
                <a:cs typeface="+mn-cs"/>
              </a:rPr>
              <a:t>Nachteil, dass die Person in der zweiten Wohnung lange auf Rettung warten muss</a:t>
            </a:r>
          </a:p>
          <a:p>
            <a:r>
              <a:rPr lang="de-DE" sz="1200" kern="1200" dirty="0">
                <a:solidFill>
                  <a:schemeClr val="tx1"/>
                </a:solidFill>
                <a:effectLst/>
                <a:latin typeface="+mn-lt"/>
                <a:ea typeface="+mn-ea"/>
                <a:cs typeface="+mn-cs"/>
              </a:rPr>
              <a:t> </a:t>
            </a:r>
          </a:p>
          <a:p>
            <a:r>
              <a:rPr lang="de-DE" sz="1200" kern="1200" dirty="0">
                <a:solidFill>
                  <a:schemeClr val="tx1"/>
                </a:solidFill>
                <a:effectLst/>
                <a:latin typeface="+mn-lt"/>
                <a:ea typeface="+mn-ea"/>
                <a:cs typeface="+mn-cs"/>
              </a:rPr>
              <a:t>In diesem Fall wurde Lösungsstrategie c) gewählt, dass zunächst die Person aus der ersten Wohnung von dem Angriffstrupp über einen Innenangriff gerettet werden soll. Zeitgleich wird draußen das Sprungpolster für die Personen aus der oberen Wohnung aufgebaut. Doch plötzlich gibt es ein technisches Problem mit dem Sprungpolster.</a:t>
            </a:r>
          </a:p>
          <a:p>
            <a:r>
              <a:rPr lang="de-DE" sz="1200" b="1" kern="1200" dirty="0">
                <a:solidFill>
                  <a:schemeClr val="tx1"/>
                </a:solidFill>
                <a:effectLst/>
                <a:latin typeface="+mn-lt"/>
                <a:ea typeface="+mn-ea"/>
                <a:cs typeface="+mn-cs"/>
              </a:rPr>
              <a:t> </a:t>
            </a:r>
            <a:endParaRPr lang="de-DE" sz="1200" kern="1200" dirty="0">
              <a:solidFill>
                <a:schemeClr val="tx1"/>
              </a:solidFill>
              <a:effectLst/>
              <a:latin typeface="+mn-lt"/>
              <a:ea typeface="+mn-ea"/>
              <a:cs typeface="+mn-cs"/>
            </a:endParaRPr>
          </a:p>
          <a:p>
            <a:r>
              <a:rPr lang="de-DE" sz="1200" b="1" kern="1200" dirty="0">
                <a:solidFill>
                  <a:schemeClr val="tx1"/>
                </a:solidFill>
                <a:effectLst/>
                <a:latin typeface="+mn-lt"/>
                <a:ea typeface="+mn-ea"/>
                <a:cs typeface="+mn-cs"/>
              </a:rPr>
              <a:t>Aufgabe 4:</a:t>
            </a:r>
            <a:r>
              <a:rPr lang="de-DE" sz="1200" kern="1200" dirty="0">
                <a:solidFill>
                  <a:schemeClr val="tx1"/>
                </a:solidFill>
                <a:effectLst/>
                <a:latin typeface="+mn-lt"/>
                <a:ea typeface="+mn-ea"/>
                <a:cs typeface="+mn-cs"/>
              </a:rPr>
              <a:t> Wie könnte man auf die veränderte Situation reagieren? Soll der Angriffstrupp dennoch zur ersten Wohnung vordringen oder muss der Plan angepasst werden? Welche Optionen könnten entstehen?</a:t>
            </a:r>
          </a:p>
          <a:p>
            <a:pPr lvl="0"/>
            <a:r>
              <a:rPr lang="de-DE" sz="1200" kern="1200" dirty="0">
                <a:solidFill>
                  <a:schemeClr val="tx1"/>
                </a:solidFill>
                <a:effectLst/>
                <a:latin typeface="+mn-lt"/>
                <a:ea typeface="+mn-ea"/>
                <a:cs typeface="+mn-cs"/>
              </a:rPr>
              <a:t>Der Trupp im Innenangriff geht zur zweiten Wohnung vor und rettet die Personen, die sich am Balkon bemerkbar gemacht haben</a:t>
            </a:r>
          </a:p>
          <a:p>
            <a:pPr lvl="0"/>
            <a:r>
              <a:rPr lang="de-DE" sz="1200" kern="1200" dirty="0">
                <a:solidFill>
                  <a:schemeClr val="tx1"/>
                </a:solidFill>
                <a:effectLst/>
                <a:latin typeface="+mn-lt"/>
                <a:ea typeface="+mn-ea"/>
                <a:cs typeface="+mn-cs"/>
              </a:rPr>
              <a:t>Der erste Trupp geht wie geplant in die erste Wohnung vor. Für Weiteres wird auf die Verstärkung gewartet.</a:t>
            </a:r>
          </a:p>
          <a:p>
            <a:endParaRPr lang="de-DE" sz="1200" kern="1200" dirty="0">
              <a:solidFill>
                <a:schemeClr val="tx1"/>
              </a:solidFill>
              <a:effectLst/>
              <a:latin typeface="+mn-lt"/>
              <a:ea typeface="+mn-ea"/>
              <a:cs typeface="+mn-cs"/>
            </a:endParaRPr>
          </a:p>
        </p:txBody>
      </p:sp>
      <p:sp>
        <p:nvSpPr>
          <p:cNvPr id="4" name="Foliennummernplatzhalter 3"/>
          <p:cNvSpPr>
            <a:spLocks noGrp="1"/>
          </p:cNvSpPr>
          <p:nvPr>
            <p:ph type="sldNum" sz="quarter" idx="5"/>
          </p:nvPr>
        </p:nvSpPr>
        <p:spPr/>
        <p:txBody>
          <a:bodyPr/>
          <a:lstStyle/>
          <a:p>
            <a:fld id="{6CFDDDCD-8B1C-4AFF-BA35-C78DF24DE3BB}" type="slidenum">
              <a:rPr lang="de-DE" smtClean="0"/>
              <a:t>10</a:t>
            </a:fld>
            <a:endParaRPr lang="de-DE"/>
          </a:p>
        </p:txBody>
      </p:sp>
    </p:spTree>
    <p:extLst>
      <p:ext uri="{BB962C8B-B14F-4D97-AF65-F5344CB8AC3E}">
        <p14:creationId xmlns:p14="http://schemas.microsoft.com/office/powerpoint/2010/main" val="15452430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t>Zum </a:t>
            </a:r>
            <a:r>
              <a:rPr lang="de-DE" dirty="0"/>
              <a:t>Abschluss notieren Sie sich bitte wieder die 3 wichtigsten Aspekte des heutigen Moduls.</a:t>
            </a:r>
          </a:p>
        </p:txBody>
      </p:sp>
      <p:sp>
        <p:nvSpPr>
          <p:cNvPr id="4" name="Foliennummernplatzhalter 3"/>
          <p:cNvSpPr>
            <a:spLocks noGrp="1"/>
          </p:cNvSpPr>
          <p:nvPr>
            <p:ph type="sldNum" sz="quarter" idx="5"/>
          </p:nvPr>
        </p:nvSpPr>
        <p:spPr/>
        <p:txBody>
          <a:bodyPr/>
          <a:lstStyle/>
          <a:p>
            <a:fld id="{6CFDDDCD-8B1C-4AFF-BA35-C78DF24DE3BB}" type="slidenum">
              <a:rPr lang="de-DE" smtClean="0"/>
              <a:t>11</a:t>
            </a:fld>
            <a:endParaRPr lang="de-DE"/>
          </a:p>
        </p:txBody>
      </p:sp>
    </p:spTree>
    <p:extLst>
      <p:ext uri="{BB962C8B-B14F-4D97-AF65-F5344CB8AC3E}">
        <p14:creationId xmlns:p14="http://schemas.microsoft.com/office/powerpoint/2010/main" val="2321590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Bei diesem Unfallbericht hat sich gezeigt, dass es wichtig ist, bei Lageänderung schnell zu entscheiden, ob und wie die Strategie angepasst werden sollte und eine Entscheidung eindeutig zu kommunizieren. Hätten die Entscheidungsträger nicht so schnell gehandelt, hätte es zum Einsturz kommen können und die Einsatzkräfte wären einer großen Gefahr ausgesetzt gewesen. </a:t>
            </a:r>
          </a:p>
        </p:txBody>
      </p:sp>
      <p:sp>
        <p:nvSpPr>
          <p:cNvPr id="4" name="Foliennummernplatzhalter 3"/>
          <p:cNvSpPr>
            <a:spLocks noGrp="1"/>
          </p:cNvSpPr>
          <p:nvPr>
            <p:ph type="sldNum" sz="quarter" idx="5"/>
          </p:nvPr>
        </p:nvSpPr>
        <p:spPr/>
        <p:txBody>
          <a:bodyPr/>
          <a:lstStyle/>
          <a:p>
            <a:fld id="{6CFDDDCD-8B1C-4AFF-BA35-C78DF24DE3BB}" type="slidenum">
              <a:rPr lang="de-DE" smtClean="0"/>
              <a:t>2</a:t>
            </a:fld>
            <a:endParaRPr lang="de-DE"/>
          </a:p>
        </p:txBody>
      </p:sp>
    </p:spTree>
    <p:extLst>
      <p:ext uri="{BB962C8B-B14F-4D97-AF65-F5344CB8AC3E}">
        <p14:creationId xmlns:p14="http://schemas.microsoft.com/office/powerpoint/2010/main" val="1186736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AGENDA kurz vorstellen</a:t>
            </a:r>
          </a:p>
        </p:txBody>
      </p:sp>
      <p:sp>
        <p:nvSpPr>
          <p:cNvPr id="4" name="Foliennummernplatzhalter 3"/>
          <p:cNvSpPr>
            <a:spLocks noGrp="1"/>
          </p:cNvSpPr>
          <p:nvPr>
            <p:ph type="sldNum" sz="quarter" idx="5"/>
          </p:nvPr>
        </p:nvSpPr>
        <p:spPr/>
        <p:txBody>
          <a:bodyPr/>
          <a:lstStyle/>
          <a:p>
            <a:fld id="{6CFDDDCD-8B1C-4AFF-BA35-C78DF24DE3BB}" type="slidenum">
              <a:rPr lang="de-DE" smtClean="0"/>
              <a:t>3</a:t>
            </a:fld>
            <a:endParaRPr lang="de-DE"/>
          </a:p>
        </p:txBody>
      </p:sp>
    </p:spTree>
    <p:extLst>
      <p:ext uri="{BB962C8B-B14F-4D97-AF65-F5344CB8AC3E}">
        <p14:creationId xmlns:p14="http://schemas.microsoft.com/office/powerpoint/2010/main" val="129362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Haben Sie Situationen in Einsätzen oder Einsatzübungen erlebt, </a:t>
            </a:r>
            <a:r>
              <a:rPr lang="de-DE"/>
              <a:t>in denen </a:t>
            </a:r>
            <a:r>
              <a:rPr lang="de-DE" dirty="0"/>
              <a:t>schnell Entscheidungen getroffen werden mussten und diese auch klar kommuniziert werden mussten?</a:t>
            </a:r>
          </a:p>
          <a:p>
            <a:endParaRPr lang="de-DE" dirty="0"/>
          </a:p>
        </p:txBody>
      </p:sp>
      <p:sp>
        <p:nvSpPr>
          <p:cNvPr id="4" name="Foliennummernplatzhalter 3"/>
          <p:cNvSpPr>
            <a:spLocks noGrp="1"/>
          </p:cNvSpPr>
          <p:nvPr>
            <p:ph type="sldNum" sz="quarter" idx="5"/>
          </p:nvPr>
        </p:nvSpPr>
        <p:spPr/>
        <p:txBody>
          <a:bodyPr/>
          <a:lstStyle/>
          <a:p>
            <a:fld id="{6CFDDDCD-8B1C-4AFF-BA35-C78DF24DE3BB}" type="slidenum">
              <a:rPr lang="de-DE" smtClean="0"/>
              <a:t>4</a:t>
            </a:fld>
            <a:endParaRPr lang="de-DE"/>
          </a:p>
        </p:txBody>
      </p:sp>
    </p:spTree>
    <p:extLst>
      <p:ext uri="{BB962C8B-B14F-4D97-AF65-F5344CB8AC3E}">
        <p14:creationId xmlns:p14="http://schemas.microsoft.com/office/powerpoint/2010/main" val="2972220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LERNZIELE kurz vorstellen</a:t>
            </a:r>
          </a:p>
        </p:txBody>
      </p:sp>
      <p:sp>
        <p:nvSpPr>
          <p:cNvPr id="4" name="Foliennummernplatzhalter 3"/>
          <p:cNvSpPr>
            <a:spLocks noGrp="1"/>
          </p:cNvSpPr>
          <p:nvPr>
            <p:ph type="sldNum" sz="quarter" idx="5"/>
          </p:nvPr>
        </p:nvSpPr>
        <p:spPr/>
        <p:txBody>
          <a:bodyPr/>
          <a:lstStyle/>
          <a:p>
            <a:fld id="{6CFDDDCD-8B1C-4AFF-BA35-C78DF24DE3BB}" type="slidenum">
              <a:rPr lang="de-DE" smtClean="0"/>
              <a:t>5</a:t>
            </a:fld>
            <a:endParaRPr lang="de-DE"/>
          </a:p>
        </p:txBody>
      </p:sp>
    </p:spTree>
    <p:extLst>
      <p:ext uri="{BB962C8B-B14F-4D97-AF65-F5344CB8AC3E}">
        <p14:creationId xmlns:p14="http://schemas.microsoft.com/office/powerpoint/2010/main" val="6582186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Zunächst einmal wollen wir Ihre Erfahrungen sammeln. Welche Entscheidungen sind zu treffen? Und welche Infos werden gebraucht?</a:t>
            </a:r>
          </a:p>
          <a:p>
            <a:endParaRPr lang="de-DE" dirty="0"/>
          </a:p>
          <a:p>
            <a:r>
              <a:rPr lang="de-DE" dirty="0"/>
              <a:t>FESTHALTEN AUF DEN FLIPCHARTS</a:t>
            </a:r>
          </a:p>
          <a:p>
            <a:r>
              <a:rPr lang="de-DE" dirty="0"/>
              <a:t>Reihenfolge beim Präsentieren: Maschinist, Schlauchtrupp, Wassertrupp, Angriffstrupp, GF</a:t>
            </a:r>
          </a:p>
        </p:txBody>
      </p:sp>
      <p:sp>
        <p:nvSpPr>
          <p:cNvPr id="4" name="Foliennummernplatzhalter 3"/>
          <p:cNvSpPr>
            <a:spLocks noGrp="1"/>
          </p:cNvSpPr>
          <p:nvPr>
            <p:ph type="sldNum" sz="quarter" idx="5"/>
          </p:nvPr>
        </p:nvSpPr>
        <p:spPr/>
        <p:txBody>
          <a:bodyPr/>
          <a:lstStyle/>
          <a:p>
            <a:fld id="{6CFDDDCD-8B1C-4AFF-BA35-C78DF24DE3BB}" type="slidenum">
              <a:rPr lang="de-DE" smtClean="0"/>
              <a:t>6</a:t>
            </a:fld>
            <a:endParaRPr lang="de-DE"/>
          </a:p>
        </p:txBody>
      </p:sp>
    </p:spTree>
    <p:extLst>
      <p:ext uri="{BB962C8B-B14F-4D97-AF65-F5344CB8AC3E}">
        <p14:creationId xmlns:p14="http://schemas.microsoft.com/office/powerpoint/2010/main" val="15621318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Hier sehen Sie den Ablauf eines Entscheidungsprozesses. In einer Einsatzsituation kann natürlich nicht jeder Schritt super ausführlich durchgeführt werden. Dennoch ist es wichtig wenigstens kurz die verschiedenen Schritte abzugehen und sich bewusst zu machen. Zuerst muss das Problem natürlich erkannt werden und mögliche Auslöser erkannt werden. Zum Beispiel könnte es ein Problem sein, dass eine Person droht aus dem Fenster zu springen. Der Auslöser könnte sein, dass andere Ausgangswege versperrt sind und die Person in Panik gerät.</a:t>
            </a:r>
          </a:p>
          <a:p>
            <a:endParaRPr lang="de-DE" dirty="0"/>
          </a:p>
          <a:p>
            <a:r>
              <a:rPr lang="de-DE" dirty="0"/>
              <a:t>Jetzt gibt es verschiedene Optionen, die identifiziert werden müssen. Da kann es auch helfen, Kameraden um ihre Meinung zu bitten. In diesem Fall gäbe es z.B. die Möglichkeit eine Leiter aufzustellen, ein Sprungpolster bereitzulegen oder durch das Treppenhaus vorzugehen. </a:t>
            </a:r>
          </a:p>
          <a:p>
            <a:endParaRPr lang="de-DE" dirty="0"/>
          </a:p>
          <a:p>
            <a:r>
              <a:rPr lang="de-DE" dirty="0"/>
              <a:t>Wenn man mehrere Optionen hat, muss man entscheiden wie man vorgeht. Dafür sollte man die Risiken abwägen. Alle 3 Optionen haben Vor- und Nachteile. Wir gehen einmal davon aus, dass sich für Vorgehensweise C entschieden wird. Das muss dann deutlich und klar mitgeteilt werden. Erst dann kann die Entscheidung umgesetzt werden. </a:t>
            </a:r>
          </a:p>
          <a:p>
            <a:endParaRPr lang="de-DE" dirty="0"/>
          </a:p>
          <a:p>
            <a:r>
              <a:rPr lang="de-DE" dirty="0"/>
              <a:t>Anschließend muss dann überprüft werden, ob die Entscheidung richtig war oder sich die Lage weiter verändert hat. Z.B. könnte das Treppenhaus blockiert sein. Dann muss zum dritten Schritt zurückgegangen werden und eine neue Option gewählt werden.</a:t>
            </a:r>
          </a:p>
        </p:txBody>
      </p:sp>
      <p:sp>
        <p:nvSpPr>
          <p:cNvPr id="4" name="Foliennummernplatzhalter 3"/>
          <p:cNvSpPr>
            <a:spLocks noGrp="1"/>
          </p:cNvSpPr>
          <p:nvPr>
            <p:ph type="sldNum" sz="quarter" idx="5"/>
          </p:nvPr>
        </p:nvSpPr>
        <p:spPr/>
        <p:txBody>
          <a:bodyPr/>
          <a:lstStyle/>
          <a:p>
            <a:fld id="{6CFDDDCD-8B1C-4AFF-BA35-C78DF24DE3BB}" type="slidenum">
              <a:rPr lang="de-DE" smtClean="0"/>
              <a:t>7</a:t>
            </a:fld>
            <a:endParaRPr lang="de-DE"/>
          </a:p>
        </p:txBody>
      </p:sp>
    </p:spTree>
    <p:extLst>
      <p:ext uri="{BB962C8B-B14F-4D97-AF65-F5344CB8AC3E}">
        <p14:creationId xmlns:p14="http://schemas.microsoft.com/office/powerpoint/2010/main" val="2303064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Natürlich können Sie im Einsatz jetzt nicht lange diskutieren, wie es z.B. im Unterricht möglich ist. Zeitdruck ist bei Ihnen ein besonders kritischer Punkt. Bedenken Sie aber wie wichtig Kommunikation ist. Das haben wir schon in den vergangenen Modulen angesprochen. Deswegen versuchen Sie auch während des Entscheidungsprozesses zu kommunizieren und Ihren </a:t>
            </a:r>
            <a:r>
              <a:rPr lang="de-DE" dirty="0" err="1"/>
              <a:t>Truppmitgliedern</a:t>
            </a:r>
            <a:r>
              <a:rPr lang="de-DE" dirty="0"/>
              <a:t> Ihre Gedankengänge kurz und knapp zu erklären. Nur so kann ein gemeinsames Verständnis aufgebaut werden und ggf. auch Ideen von Kameraden adäquat berücksichtigt werden. </a:t>
            </a:r>
          </a:p>
          <a:p>
            <a:endParaRPr lang="de-DE" dirty="0"/>
          </a:p>
          <a:p>
            <a:r>
              <a:rPr lang="de-DE" dirty="0"/>
              <a:t>Wenn alle den Plan verstehen, ist die Umsetzung einfacher.</a:t>
            </a:r>
          </a:p>
        </p:txBody>
      </p:sp>
      <p:sp>
        <p:nvSpPr>
          <p:cNvPr id="4" name="Foliennummernplatzhalter 3"/>
          <p:cNvSpPr>
            <a:spLocks noGrp="1"/>
          </p:cNvSpPr>
          <p:nvPr>
            <p:ph type="sldNum" sz="quarter" idx="5"/>
          </p:nvPr>
        </p:nvSpPr>
        <p:spPr/>
        <p:txBody>
          <a:bodyPr/>
          <a:lstStyle/>
          <a:p>
            <a:fld id="{6CFDDDCD-8B1C-4AFF-BA35-C78DF24DE3BB}" type="slidenum">
              <a:rPr lang="de-DE" smtClean="0"/>
              <a:t>8</a:t>
            </a:fld>
            <a:endParaRPr lang="de-DE"/>
          </a:p>
        </p:txBody>
      </p:sp>
    </p:spTree>
    <p:extLst>
      <p:ext uri="{BB962C8B-B14F-4D97-AF65-F5344CB8AC3E}">
        <p14:creationId xmlns:p14="http://schemas.microsoft.com/office/powerpoint/2010/main" val="38623072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Versuchen Sie den gelernten Prozess einmal in den Fallbeispielen selbstständig anzuwenden und die Fragen zu beantworten. Wir können anschließend die Ergebnisse gemeinsam besprechen.</a:t>
            </a:r>
          </a:p>
          <a:p>
            <a:r>
              <a:rPr lang="de-DE" dirty="0"/>
              <a:t>ES gibt ein Fallbeispiel, das an alle Gruppen ausgeteilt wird</a:t>
            </a:r>
          </a:p>
        </p:txBody>
      </p:sp>
      <p:sp>
        <p:nvSpPr>
          <p:cNvPr id="4" name="Foliennummernplatzhalter 3"/>
          <p:cNvSpPr>
            <a:spLocks noGrp="1"/>
          </p:cNvSpPr>
          <p:nvPr>
            <p:ph type="sldNum" sz="quarter" idx="5"/>
          </p:nvPr>
        </p:nvSpPr>
        <p:spPr/>
        <p:txBody>
          <a:bodyPr/>
          <a:lstStyle/>
          <a:p>
            <a:fld id="{6CFDDDCD-8B1C-4AFF-BA35-C78DF24DE3BB}" type="slidenum">
              <a:rPr lang="de-DE" smtClean="0"/>
              <a:t>9</a:t>
            </a:fld>
            <a:endParaRPr lang="de-DE"/>
          </a:p>
        </p:txBody>
      </p:sp>
    </p:spTree>
    <p:extLst>
      <p:ext uri="{BB962C8B-B14F-4D97-AF65-F5344CB8AC3E}">
        <p14:creationId xmlns:p14="http://schemas.microsoft.com/office/powerpoint/2010/main" val="833641626"/>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4E4FA8-0488-7942-A750-1EEA312B0FD4}"/>
              </a:ext>
            </a:extLst>
          </p:cNvPr>
          <p:cNvSpPr>
            <a:spLocks noGrp="1"/>
          </p:cNvSpPr>
          <p:nvPr>
            <p:ph type="ctrTitle"/>
          </p:nvPr>
        </p:nvSpPr>
        <p:spPr>
          <a:xfrm>
            <a:off x="1524000" y="1321869"/>
            <a:ext cx="9144000" cy="2387600"/>
          </a:xfrm>
          <a:prstGeom prst="rect">
            <a:avLst/>
          </a:prstGeom>
        </p:spPr>
        <p:txBody>
          <a:bodyPr anchor="b">
            <a:normAutofit/>
          </a:bodyPr>
          <a:lstStyle>
            <a:lvl1pPr algn="ctr">
              <a:defRPr sz="3000"/>
            </a:lvl1pPr>
          </a:lstStyle>
          <a:p>
            <a:r>
              <a:rPr lang="de-DE" dirty="0"/>
              <a:t>Mastertitelformat bearbeiten</a:t>
            </a:r>
          </a:p>
        </p:txBody>
      </p:sp>
      <p:sp>
        <p:nvSpPr>
          <p:cNvPr id="3" name="Untertitel 2">
            <a:extLst>
              <a:ext uri="{FF2B5EF4-FFF2-40B4-BE49-F238E27FC236}">
                <a16:creationId xmlns:a16="http://schemas.microsoft.com/office/drawing/2014/main" id="{CA720996-BF2F-F341-9395-5E7F7175450C}"/>
              </a:ext>
            </a:extLst>
          </p:cNvPr>
          <p:cNvSpPr>
            <a:spLocks noGrp="1"/>
          </p:cNvSpPr>
          <p:nvPr>
            <p:ph type="subTitle" idx="1"/>
          </p:nvPr>
        </p:nvSpPr>
        <p:spPr>
          <a:xfrm>
            <a:off x="1524000" y="3801544"/>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grpSp>
        <p:nvGrpSpPr>
          <p:cNvPr id="12" name="Gruppieren 11">
            <a:extLst>
              <a:ext uri="{FF2B5EF4-FFF2-40B4-BE49-F238E27FC236}">
                <a16:creationId xmlns:a16="http://schemas.microsoft.com/office/drawing/2014/main" id="{44EB546F-2EB0-4B22-B565-A42C8F7B0426}"/>
              </a:ext>
            </a:extLst>
          </p:cNvPr>
          <p:cNvGrpSpPr/>
          <p:nvPr userDrawn="1"/>
        </p:nvGrpSpPr>
        <p:grpSpPr>
          <a:xfrm>
            <a:off x="7167317" y="117149"/>
            <a:ext cx="4829104" cy="1065600"/>
            <a:chOff x="7167317" y="117149"/>
            <a:chExt cx="4829104" cy="1065600"/>
          </a:xfrm>
        </p:grpSpPr>
        <p:sp>
          <p:nvSpPr>
            <p:cNvPr id="14" name="Rechteck 13">
              <a:extLst>
                <a:ext uri="{FF2B5EF4-FFF2-40B4-BE49-F238E27FC236}">
                  <a16:creationId xmlns:a16="http://schemas.microsoft.com/office/drawing/2014/main" id="{0C8B32B8-84EC-4882-B499-9CBE8160FA70}"/>
                </a:ext>
              </a:extLst>
            </p:cNvPr>
            <p:cNvSpPr/>
            <p:nvPr userDrawn="1"/>
          </p:nvSpPr>
          <p:spPr>
            <a:xfrm>
              <a:off x="11496287" y="314035"/>
              <a:ext cx="500134" cy="868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descr="Ein Bild, das Zeichnung, Uhr enthält.&#10;&#10;Automatisch generierte Beschreibung">
              <a:extLst>
                <a:ext uri="{FF2B5EF4-FFF2-40B4-BE49-F238E27FC236}">
                  <a16:creationId xmlns:a16="http://schemas.microsoft.com/office/drawing/2014/main" id="{EC0B843F-681C-411F-BDA8-D485B1A8CD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67317" y="117149"/>
              <a:ext cx="4829104" cy="1065600"/>
            </a:xfrm>
            <a:prstGeom prst="rect">
              <a:avLst/>
            </a:prstGeom>
            <a:solidFill>
              <a:schemeClr val="bg1">
                <a:alpha val="0"/>
              </a:schemeClr>
            </a:solidFill>
          </p:spPr>
        </p:pic>
      </p:grpSp>
      <p:sp>
        <p:nvSpPr>
          <p:cNvPr id="4" name="Rechteck 3">
            <a:extLst>
              <a:ext uri="{FF2B5EF4-FFF2-40B4-BE49-F238E27FC236}">
                <a16:creationId xmlns:a16="http://schemas.microsoft.com/office/drawing/2014/main" id="{AE48755D-E750-47FF-9D47-727A4B08DD6E}"/>
              </a:ext>
            </a:extLst>
          </p:cNvPr>
          <p:cNvSpPr/>
          <p:nvPr userDrawn="1"/>
        </p:nvSpPr>
        <p:spPr>
          <a:xfrm>
            <a:off x="11996421" y="-21972"/>
            <a:ext cx="195579" cy="6315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8" name="Picture 2" descr="Deutsche Gesetzliche Unfallversicherung - DGUV">
            <a:extLst>
              <a:ext uri="{FF2B5EF4-FFF2-40B4-BE49-F238E27FC236}">
                <a16:creationId xmlns:a16="http://schemas.microsoft.com/office/drawing/2014/main" id="{2A5E74DB-89D6-4297-843B-3200AEFF28B5}"/>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908989" y="6247864"/>
            <a:ext cx="2261186" cy="484873"/>
          </a:xfrm>
          <a:prstGeom prst="rect">
            <a:avLst/>
          </a:prstGeom>
          <a:noFill/>
          <a:extLst>
            <a:ext uri="{909E8E84-426E-40DD-AFC4-6F175D3DCCD1}">
              <a14:hiddenFill xmlns:a14="http://schemas.microsoft.com/office/drawing/2010/main">
                <a:solidFill>
                  <a:srgbClr val="FFFFFF"/>
                </a:solidFill>
              </a14:hiddenFill>
            </a:ext>
          </a:extLst>
        </p:spPr>
      </p:pic>
      <p:pic>
        <p:nvPicPr>
          <p:cNvPr id="19" name="Grafik 18" descr="Ein Bild, das Essen enthält.&#10;&#10;Automatisch generierte Beschreibung">
            <a:extLst>
              <a:ext uri="{FF2B5EF4-FFF2-40B4-BE49-F238E27FC236}">
                <a16:creationId xmlns:a16="http://schemas.microsoft.com/office/drawing/2014/main" id="{194E4CDE-69CE-4443-821E-50CBD102960A}"/>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306341" y="6001102"/>
            <a:ext cx="2468327" cy="986495"/>
          </a:xfrm>
          <a:prstGeom prst="rect">
            <a:avLst/>
          </a:prstGeom>
        </p:spPr>
      </p:pic>
      <p:pic>
        <p:nvPicPr>
          <p:cNvPr id="20" name="Grafik 19" descr="Ein Bild, das Zeichnung enthält.&#10;&#10;Automatisch generierte Beschreibung">
            <a:extLst>
              <a:ext uri="{FF2B5EF4-FFF2-40B4-BE49-F238E27FC236}">
                <a16:creationId xmlns:a16="http://schemas.microsoft.com/office/drawing/2014/main" id="{4D869549-FD80-4319-9769-DAD45F6E16CF}"/>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00404" y="6197315"/>
            <a:ext cx="965376" cy="573522"/>
          </a:xfrm>
          <a:prstGeom prst="rect">
            <a:avLst/>
          </a:prstGeom>
        </p:spPr>
      </p:pic>
      <p:pic>
        <p:nvPicPr>
          <p:cNvPr id="21" name="Grafik 20">
            <a:extLst>
              <a:ext uri="{FF2B5EF4-FFF2-40B4-BE49-F238E27FC236}">
                <a16:creationId xmlns:a16="http://schemas.microsoft.com/office/drawing/2014/main" id="{BD46AEF1-1A4C-46F0-BF48-8CCC2F08C9E2}"/>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323106" y="6528400"/>
            <a:ext cx="1713439" cy="204793"/>
          </a:xfrm>
          <a:prstGeom prst="rect">
            <a:avLst/>
          </a:prstGeom>
        </p:spPr>
      </p:pic>
      <p:pic>
        <p:nvPicPr>
          <p:cNvPr id="22" name="Grafik 21">
            <a:extLst>
              <a:ext uri="{FF2B5EF4-FFF2-40B4-BE49-F238E27FC236}">
                <a16:creationId xmlns:a16="http://schemas.microsoft.com/office/drawing/2014/main" id="{F09C4E03-0DA8-4669-A66E-284F84E50D51}"/>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621018" y="6150042"/>
            <a:ext cx="822022" cy="648000"/>
          </a:xfrm>
          <a:prstGeom prst="rect">
            <a:avLst/>
          </a:prstGeom>
        </p:spPr>
      </p:pic>
      <p:pic>
        <p:nvPicPr>
          <p:cNvPr id="23" name="Grafik 22">
            <a:extLst>
              <a:ext uri="{FF2B5EF4-FFF2-40B4-BE49-F238E27FC236}">
                <a16:creationId xmlns:a16="http://schemas.microsoft.com/office/drawing/2014/main" id="{CD3691AD-BDBA-4418-81FD-FF625E1BEE22}"/>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024274" y="6213778"/>
            <a:ext cx="1603763" cy="576000"/>
          </a:xfrm>
          <a:prstGeom prst="rect">
            <a:avLst/>
          </a:prstGeom>
        </p:spPr>
      </p:pic>
    </p:spTree>
    <p:extLst>
      <p:ext uri="{BB962C8B-B14F-4D97-AF65-F5344CB8AC3E}">
        <p14:creationId xmlns:p14="http://schemas.microsoft.com/office/powerpoint/2010/main" val="1122868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und vertikaler Text">
    <p:spTree>
      <p:nvGrpSpPr>
        <p:cNvPr id="1" name=""/>
        <p:cNvGrpSpPr/>
        <p:nvPr/>
      </p:nvGrpSpPr>
      <p:grpSpPr>
        <a:xfrm>
          <a:off x="0" y="0"/>
          <a:ext cx="0" cy="0"/>
          <a:chOff x="0" y="0"/>
          <a:chExt cx="0" cy="0"/>
        </a:xfrm>
      </p:grpSpPr>
      <p:sp>
        <p:nvSpPr>
          <p:cNvPr id="3" name="Vertikaler Textplatzhalter 2">
            <a:extLst>
              <a:ext uri="{FF2B5EF4-FFF2-40B4-BE49-F238E27FC236}">
                <a16:creationId xmlns:a16="http://schemas.microsoft.com/office/drawing/2014/main" id="{CFA2E38F-E7D4-AC48-BE82-A63417BD7851}"/>
              </a:ext>
            </a:extLst>
          </p:cNvPr>
          <p:cNvSpPr>
            <a:spLocks noGrp="1"/>
          </p:cNvSpPr>
          <p:nvPr>
            <p:ph type="body" orient="vert" idx="1"/>
          </p:nvPr>
        </p:nvSpPr>
        <p:spPr>
          <a:xfrm>
            <a:off x="588528" y="872836"/>
            <a:ext cx="10820380" cy="5129341"/>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E0761EBA-AF06-4683-A0EE-696E78A60B39}"/>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sp>
        <p:nvSpPr>
          <p:cNvPr id="7" name="Untertitel 2">
            <a:extLst>
              <a:ext uri="{FF2B5EF4-FFF2-40B4-BE49-F238E27FC236}">
                <a16:creationId xmlns:a16="http://schemas.microsoft.com/office/drawing/2014/main" id="{DD1F3ABD-71C1-4436-853A-E33C3CC53E88}"/>
              </a:ext>
            </a:extLst>
          </p:cNvPr>
          <p:cNvSpPr>
            <a:spLocks noGrp="1"/>
          </p:cNvSpPr>
          <p:nvPr>
            <p:ph type="subTitle" idx="13" hasCustomPrompt="1"/>
          </p:nvPr>
        </p:nvSpPr>
        <p:spPr>
          <a:xfrm>
            <a:off x="588528" y="207815"/>
            <a:ext cx="10763864" cy="477149"/>
          </a:xfrm>
        </p:spPr>
        <p:txBody>
          <a:bodyPr/>
          <a:lstStyle>
            <a:lvl1pPr marL="0" indent="0" algn="ctr">
              <a:buNone/>
              <a:defRPr sz="3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Mastertitelformat bearbeiten</a:t>
            </a:r>
          </a:p>
          <a:p>
            <a:endParaRPr lang="de-DE" dirty="0"/>
          </a:p>
        </p:txBody>
      </p:sp>
      <p:pic>
        <p:nvPicPr>
          <p:cNvPr id="9" name="Grafik 8" descr="Ein Bild, das Zeichnung, Uhr enthält.&#10;&#10;Automatisch generierte Beschreibung">
            <a:extLst>
              <a:ext uri="{FF2B5EF4-FFF2-40B4-BE49-F238E27FC236}">
                <a16:creationId xmlns:a16="http://schemas.microsoft.com/office/drawing/2014/main" id="{A4E3A5B6-CD1B-462A-B9C5-7820EAE57E5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3897613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569FBB0-2494-6648-90DC-6447030AB84C}"/>
              </a:ext>
            </a:extLst>
          </p:cNvPr>
          <p:cNvSpPr>
            <a:spLocks noGrp="1"/>
          </p:cNvSpPr>
          <p:nvPr>
            <p:ph type="title" orient="vert"/>
          </p:nvPr>
        </p:nvSpPr>
        <p:spPr>
          <a:xfrm>
            <a:off x="8665708" y="1241367"/>
            <a:ext cx="2688091" cy="5007033"/>
          </a:xfrm>
          <a:prstGeom prst="rect">
            <a:avLst/>
          </a:prstGeom>
        </p:spPr>
        <p:txBody>
          <a:bodyPr vert="eaVert"/>
          <a:lstStyle/>
          <a:p>
            <a:r>
              <a:rPr lang="de-DE" dirty="0"/>
              <a:t>Mastertitelformat bearbeiten</a:t>
            </a:r>
          </a:p>
        </p:txBody>
      </p:sp>
      <p:sp>
        <p:nvSpPr>
          <p:cNvPr id="3" name="Vertikaler Textplatzhalter 2">
            <a:extLst>
              <a:ext uri="{FF2B5EF4-FFF2-40B4-BE49-F238E27FC236}">
                <a16:creationId xmlns:a16="http://schemas.microsoft.com/office/drawing/2014/main" id="{DD5FCA3F-2278-D346-8D7A-45D81458EA14}"/>
              </a:ext>
            </a:extLst>
          </p:cNvPr>
          <p:cNvSpPr>
            <a:spLocks noGrp="1"/>
          </p:cNvSpPr>
          <p:nvPr>
            <p:ph type="body" orient="vert" idx="1"/>
          </p:nvPr>
        </p:nvSpPr>
        <p:spPr>
          <a:xfrm>
            <a:off x="650240" y="1241367"/>
            <a:ext cx="7922260" cy="5007033"/>
          </a:xfrm>
        </p:spPr>
        <p:txBody>
          <a:bodyPr vert="eaVert"/>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oliennummernplatzhalter 5">
            <a:extLst>
              <a:ext uri="{FF2B5EF4-FFF2-40B4-BE49-F238E27FC236}">
                <a16:creationId xmlns:a16="http://schemas.microsoft.com/office/drawing/2014/main" id="{15223103-8927-4937-8452-ED7BB3A21F4B}"/>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pic>
        <p:nvPicPr>
          <p:cNvPr id="7" name="Grafik 6" descr="Ein Bild, das Zeichnung, Uhr enthält.&#10;&#10;Automatisch generierte Beschreibung">
            <a:extLst>
              <a:ext uri="{FF2B5EF4-FFF2-40B4-BE49-F238E27FC236}">
                <a16:creationId xmlns:a16="http://schemas.microsoft.com/office/drawing/2014/main" id="{B134D962-D6FF-4F25-83F8-E27625579DB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3571990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bg>
      <p:bgPr>
        <a:solidFill>
          <a:schemeClr val="bg1"/>
        </a:solidFill>
        <a:effectLst/>
      </p:bgPr>
    </p:bg>
    <p:spTree>
      <p:nvGrpSpPr>
        <p:cNvPr id="1" name=""/>
        <p:cNvGrpSpPr/>
        <p:nvPr/>
      </p:nvGrpSpPr>
      <p:grpSpPr>
        <a:xfrm>
          <a:off x="0" y="0"/>
          <a:ext cx="0" cy="0"/>
          <a:chOff x="0" y="0"/>
          <a:chExt cx="0" cy="0"/>
        </a:xfrm>
      </p:grpSpPr>
      <p:sp>
        <p:nvSpPr>
          <p:cNvPr id="6" name="Foliennummernplatzhalter 5">
            <a:extLst>
              <a:ext uri="{FF2B5EF4-FFF2-40B4-BE49-F238E27FC236}">
                <a16:creationId xmlns:a16="http://schemas.microsoft.com/office/drawing/2014/main" id="{DFCC6673-D7F0-5746-9388-D46FE36970D9}"/>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pic>
        <p:nvPicPr>
          <p:cNvPr id="7" name="Grafik 6" descr="Ein Bild, das Zeichnung, Uhr enthält.&#10;&#10;Automatisch generierte Beschreibung">
            <a:extLst>
              <a:ext uri="{FF2B5EF4-FFF2-40B4-BE49-F238E27FC236}">
                <a16:creationId xmlns:a16="http://schemas.microsoft.com/office/drawing/2014/main" id="{B7F75FDC-9FE9-42B8-BAA6-6494936E59D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
        <p:nvSpPr>
          <p:cNvPr id="10" name="Inhaltsplatzhalter 2">
            <a:extLst>
              <a:ext uri="{FF2B5EF4-FFF2-40B4-BE49-F238E27FC236}">
                <a16:creationId xmlns:a16="http://schemas.microsoft.com/office/drawing/2014/main" id="{E239BE84-18BD-40E6-A9B0-F847FCCB0EAE}"/>
              </a:ext>
            </a:extLst>
          </p:cNvPr>
          <p:cNvSpPr>
            <a:spLocks noGrp="1"/>
          </p:cNvSpPr>
          <p:nvPr>
            <p:ph idx="1"/>
          </p:nvPr>
        </p:nvSpPr>
        <p:spPr>
          <a:xfrm>
            <a:off x="588528" y="964229"/>
            <a:ext cx="10763865" cy="5195271"/>
          </a:xfrm>
        </p:spPr>
        <p:txBody>
          <a:bodyPr>
            <a:normAutofit/>
          </a:bodyPr>
          <a:lstStyle>
            <a:lvl1pPr>
              <a:spcBef>
                <a:spcPts val="600"/>
              </a:spcBef>
              <a:spcAft>
                <a:spcPts val="600"/>
              </a:spcAft>
              <a:defRPr sz="2200" b="0" i="0">
                <a:latin typeface="Arial" panose="020B0604020202020204" pitchFamily="34" charset="0"/>
                <a:cs typeface="Arial" panose="020B0604020202020204" pitchFamily="34" charset="0"/>
              </a:defRPr>
            </a:lvl1pPr>
            <a:lvl2pPr>
              <a:spcBef>
                <a:spcPts val="600"/>
              </a:spcBef>
              <a:spcAft>
                <a:spcPts val="600"/>
              </a:spcAft>
              <a:defRPr sz="2000" b="0" i="0">
                <a:latin typeface="Arial" panose="020B0604020202020204" pitchFamily="34" charset="0"/>
                <a:cs typeface="Arial" panose="020B0604020202020204" pitchFamily="34" charset="0"/>
              </a:defRPr>
            </a:lvl2pPr>
            <a:lvl3pPr>
              <a:spcBef>
                <a:spcPts val="600"/>
              </a:spcBef>
              <a:spcAft>
                <a:spcPts val="600"/>
              </a:spcAft>
              <a:defRPr sz="2000" b="0" i="0">
                <a:latin typeface="Arial" panose="020B0604020202020204" pitchFamily="34" charset="0"/>
                <a:cs typeface="Arial" panose="020B0604020202020204" pitchFamily="34" charset="0"/>
              </a:defRPr>
            </a:lvl3pPr>
            <a:lvl4pPr>
              <a:spcBef>
                <a:spcPts val="600"/>
              </a:spcBef>
              <a:spcAft>
                <a:spcPts val="600"/>
              </a:spcAft>
              <a:defRPr sz="1800" b="0" i="0">
                <a:latin typeface="Arial" panose="020B0604020202020204" pitchFamily="34" charset="0"/>
                <a:cs typeface="Arial" panose="020B0604020202020204" pitchFamily="34" charset="0"/>
              </a:defRPr>
            </a:lvl4pPr>
            <a:lvl5pPr>
              <a:spcBef>
                <a:spcPts val="600"/>
              </a:spcBef>
              <a:spcAft>
                <a:spcPts val="600"/>
              </a:spcAft>
              <a:defRPr sz="1800" b="0" i="0">
                <a:latin typeface="Arial" panose="020B0604020202020204" pitchFamily="34" charset="0"/>
                <a:cs typeface="Arial" panose="020B0604020202020204" pitchFamily="34" charset="0"/>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Untertitel 2">
            <a:extLst>
              <a:ext uri="{FF2B5EF4-FFF2-40B4-BE49-F238E27FC236}">
                <a16:creationId xmlns:a16="http://schemas.microsoft.com/office/drawing/2014/main" id="{17EAF356-CCA2-436D-B0C9-174F3E744285}"/>
              </a:ext>
            </a:extLst>
          </p:cNvPr>
          <p:cNvSpPr>
            <a:spLocks noGrp="1"/>
          </p:cNvSpPr>
          <p:nvPr>
            <p:ph type="subTitle" idx="13" hasCustomPrompt="1"/>
          </p:nvPr>
        </p:nvSpPr>
        <p:spPr>
          <a:xfrm>
            <a:off x="588528" y="271315"/>
            <a:ext cx="10763864" cy="477149"/>
          </a:xfrm>
        </p:spPr>
        <p:txBody>
          <a:bodyPr/>
          <a:lstStyle>
            <a:lvl1pPr marL="0" indent="0" algn="ctr">
              <a:buNone/>
              <a:defRPr sz="3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Mastertitelformat bearbeiten</a:t>
            </a:r>
          </a:p>
          <a:p>
            <a:endParaRPr lang="de-DE" dirty="0"/>
          </a:p>
        </p:txBody>
      </p:sp>
    </p:spTree>
    <p:extLst>
      <p:ext uri="{BB962C8B-B14F-4D97-AF65-F5344CB8AC3E}">
        <p14:creationId xmlns:p14="http://schemas.microsoft.com/office/powerpoint/2010/main" val="369187590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3761E6-1837-0A44-B7EF-6400A4011960}"/>
              </a:ext>
            </a:extLst>
          </p:cNvPr>
          <p:cNvSpPr>
            <a:spLocks noGrp="1"/>
          </p:cNvSpPr>
          <p:nvPr>
            <p:ph type="title"/>
          </p:nvPr>
        </p:nvSpPr>
        <p:spPr>
          <a:xfrm>
            <a:off x="838200" y="1562793"/>
            <a:ext cx="10515600" cy="2132112"/>
          </a:xfrm>
          <a:prstGeom prst="rect">
            <a:avLst/>
          </a:prstGeom>
        </p:spPr>
        <p:txBody>
          <a:bodyPr anchor="b">
            <a:normAutofit/>
          </a:bodyPr>
          <a:lstStyle>
            <a:lvl1pPr>
              <a:defRPr sz="3000"/>
            </a:lvl1pPr>
          </a:lstStyle>
          <a:p>
            <a:r>
              <a:rPr lang="de-DE" dirty="0"/>
              <a:t>Mastertitelformat bearbeiten</a:t>
            </a:r>
          </a:p>
        </p:txBody>
      </p:sp>
      <p:sp>
        <p:nvSpPr>
          <p:cNvPr id="3" name="Textplatzhalter 2">
            <a:extLst>
              <a:ext uri="{FF2B5EF4-FFF2-40B4-BE49-F238E27FC236}">
                <a16:creationId xmlns:a16="http://schemas.microsoft.com/office/drawing/2014/main" id="{D8D8F502-B293-504A-A0A3-2B93BB843B91}"/>
              </a:ext>
            </a:extLst>
          </p:cNvPr>
          <p:cNvSpPr>
            <a:spLocks noGrp="1"/>
          </p:cNvSpPr>
          <p:nvPr>
            <p:ph type="body" idx="1"/>
          </p:nvPr>
        </p:nvSpPr>
        <p:spPr>
          <a:xfrm>
            <a:off x="838200" y="385794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grpSp>
        <p:nvGrpSpPr>
          <p:cNvPr id="11" name="Gruppieren 10">
            <a:extLst>
              <a:ext uri="{FF2B5EF4-FFF2-40B4-BE49-F238E27FC236}">
                <a16:creationId xmlns:a16="http://schemas.microsoft.com/office/drawing/2014/main" id="{444B069E-2B22-4F85-A008-05FB9248FC4A}"/>
              </a:ext>
            </a:extLst>
          </p:cNvPr>
          <p:cNvGrpSpPr/>
          <p:nvPr userDrawn="1"/>
        </p:nvGrpSpPr>
        <p:grpSpPr>
          <a:xfrm>
            <a:off x="7167317" y="117149"/>
            <a:ext cx="4829104" cy="1065600"/>
            <a:chOff x="7167317" y="117149"/>
            <a:chExt cx="4829104" cy="1065600"/>
          </a:xfrm>
        </p:grpSpPr>
        <p:sp>
          <p:nvSpPr>
            <p:cNvPr id="12" name="Rechteck 11">
              <a:extLst>
                <a:ext uri="{FF2B5EF4-FFF2-40B4-BE49-F238E27FC236}">
                  <a16:creationId xmlns:a16="http://schemas.microsoft.com/office/drawing/2014/main" id="{1D4C6B8E-EA57-472C-A6E5-BF6DAE10C31E}"/>
                </a:ext>
              </a:extLst>
            </p:cNvPr>
            <p:cNvSpPr/>
            <p:nvPr userDrawn="1"/>
          </p:nvSpPr>
          <p:spPr>
            <a:xfrm>
              <a:off x="11496287" y="314035"/>
              <a:ext cx="500134" cy="8687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descr="Ein Bild, das Zeichnung, Uhr enthält.&#10;&#10;Automatisch generierte Beschreibung">
              <a:extLst>
                <a:ext uri="{FF2B5EF4-FFF2-40B4-BE49-F238E27FC236}">
                  <a16:creationId xmlns:a16="http://schemas.microsoft.com/office/drawing/2014/main" id="{0A643A00-B5A9-45AC-B3BF-BB0D66CC6F0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67317" y="117149"/>
              <a:ext cx="4829104" cy="1065600"/>
            </a:xfrm>
            <a:prstGeom prst="rect">
              <a:avLst/>
            </a:prstGeom>
            <a:solidFill>
              <a:schemeClr val="bg1">
                <a:alpha val="0"/>
              </a:schemeClr>
            </a:solidFill>
          </p:spPr>
        </p:pic>
      </p:grpSp>
      <p:pic>
        <p:nvPicPr>
          <p:cNvPr id="14" name="Picture 2" descr="Deutsche Gesetzliche Unfallversicherung - DGUV">
            <a:extLst>
              <a:ext uri="{FF2B5EF4-FFF2-40B4-BE49-F238E27FC236}">
                <a16:creationId xmlns:a16="http://schemas.microsoft.com/office/drawing/2014/main" id="{BE37950E-9148-4458-8174-E06654A474E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908989" y="6247864"/>
            <a:ext cx="2261186" cy="484873"/>
          </a:xfrm>
          <a:prstGeom prst="rect">
            <a:avLst/>
          </a:prstGeom>
          <a:noFill/>
          <a:extLst>
            <a:ext uri="{909E8E84-426E-40DD-AFC4-6F175D3DCCD1}">
              <a14:hiddenFill xmlns:a14="http://schemas.microsoft.com/office/drawing/2010/main">
                <a:solidFill>
                  <a:srgbClr val="FFFFFF"/>
                </a:solidFill>
              </a14:hiddenFill>
            </a:ext>
          </a:extLst>
        </p:spPr>
      </p:pic>
      <p:pic>
        <p:nvPicPr>
          <p:cNvPr id="16" name="Grafik 15" descr="Ein Bild, das Essen enthält.&#10;&#10;Automatisch generierte Beschreibung">
            <a:extLst>
              <a:ext uri="{FF2B5EF4-FFF2-40B4-BE49-F238E27FC236}">
                <a16:creationId xmlns:a16="http://schemas.microsoft.com/office/drawing/2014/main" id="{51D1DC14-55CA-4A9B-AD94-27D56787ED50}"/>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306341" y="6001102"/>
            <a:ext cx="2468327" cy="986495"/>
          </a:xfrm>
          <a:prstGeom prst="rect">
            <a:avLst/>
          </a:prstGeom>
        </p:spPr>
      </p:pic>
      <p:pic>
        <p:nvPicPr>
          <p:cNvPr id="17" name="Grafik 16" descr="Ein Bild, das Zeichnung enthält.&#10;&#10;Automatisch generierte Beschreibung">
            <a:extLst>
              <a:ext uri="{FF2B5EF4-FFF2-40B4-BE49-F238E27FC236}">
                <a16:creationId xmlns:a16="http://schemas.microsoft.com/office/drawing/2014/main" id="{38B06583-4312-4B0A-AF99-5560938D8460}"/>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00404" y="6197315"/>
            <a:ext cx="965376" cy="573522"/>
          </a:xfrm>
          <a:prstGeom prst="rect">
            <a:avLst/>
          </a:prstGeom>
        </p:spPr>
      </p:pic>
      <p:pic>
        <p:nvPicPr>
          <p:cNvPr id="18" name="Grafik 17">
            <a:extLst>
              <a:ext uri="{FF2B5EF4-FFF2-40B4-BE49-F238E27FC236}">
                <a16:creationId xmlns:a16="http://schemas.microsoft.com/office/drawing/2014/main" id="{6DFE030A-31BC-45B8-B85F-5D14F965CA56}"/>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323106" y="6528400"/>
            <a:ext cx="1713439" cy="204793"/>
          </a:xfrm>
          <a:prstGeom prst="rect">
            <a:avLst/>
          </a:prstGeom>
        </p:spPr>
      </p:pic>
      <p:pic>
        <p:nvPicPr>
          <p:cNvPr id="19" name="Grafik 18">
            <a:extLst>
              <a:ext uri="{FF2B5EF4-FFF2-40B4-BE49-F238E27FC236}">
                <a16:creationId xmlns:a16="http://schemas.microsoft.com/office/drawing/2014/main" id="{9756A4CC-501F-49D1-9A31-59D351B5895E}"/>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621018" y="6150042"/>
            <a:ext cx="822022" cy="648000"/>
          </a:xfrm>
          <a:prstGeom prst="rect">
            <a:avLst/>
          </a:prstGeom>
        </p:spPr>
      </p:pic>
      <p:pic>
        <p:nvPicPr>
          <p:cNvPr id="20" name="Grafik 19">
            <a:extLst>
              <a:ext uri="{FF2B5EF4-FFF2-40B4-BE49-F238E27FC236}">
                <a16:creationId xmlns:a16="http://schemas.microsoft.com/office/drawing/2014/main" id="{B153A9EB-942E-4E03-906C-FF4353866106}"/>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6024274" y="6213778"/>
            <a:ext cx="1603763" cy="576000"/>
          </a:xfrm>
          <a:prstGeom prst="rect">
            <a:avLst/>
          </a:prstGeom>
        </p:spPr>
      </p:pic>
    </p:spTree>
    <p:extLst>
      <p:ext uri="{BB962C8B-B14F-4D97-AF65-F5344CB8AC3E}">
        <p14:creationId xmlns:p14="http://schemas.microsoft.com/office/powerpoint/2010/main" val="910671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7" name="Foliennummernplatzhalter 5">
            <a:extLst>
              <a:ext uri="{FF2B5EF4-FFF2-40B4-BE49-F238E27FC236}">
                <a16:creationId xmlns:a16="http://schemas.microsoft.com/office/drawing/2014/main" id="{1C1E46B3-373E-4906-8746-ED20E741AB41}"/>
              </a:ext>
            </a:extLst>
          </p:cNvPr>
          <p:cNvSpPr>
            <a:spLocks noGrp="1"/>
          </p:cNvSpPr>
          <p:nvPr>
            <p:ph type="sldNum" sz="quarter" idx="12"/>
          </p:nvPr>
        </p:nvSpPr>
        <p:spPr>
          <a:xfrm>
            <a:off x="588528" y="6333798"/>
            <a:ext cx="2743200" cy="365125"/>
          </a:xfrm>
        </p:spPr>
        <p:txBody>
          <a:bodyPr/>
          <a:lstStyle>
            <a:lvl1pPr>
              <a:defRPr b="0"/>
            </a:lvl1pPr>
          </a:lstStyle>
          <a:p>
            <a:pPr algn="l"/>
            <a:fld id="{F923AC77-8158-4A8F-9D31-7B15E0E4DE1A}" type="slidenum">
              <a:rPr lang="de-DE" smtClean="0"/>
              <a:pPr algn="l"/>
              <a:t>‹Nr.›</a:t>
            </a:fld>
            <a:endParaRPr lang="de-DE" dirty="0"/>
          </a:p>
        </p:txBody>
      </p:sp>
      <p:pic>
        <p:nvPicPr>
          <p:cNvPr id="8" name="Grafik 7" descr="Ein Bild, das Zeichnung, Uhr enthält.&#10;&#10;Automatisch generierte Beschreibung">
            <a:extLst>
              <a:ext uri="{FF2B5EF4-FFF2-40B4-BE49-F238E27FC236}">
                <a16:creationId xmlns:a16="http://schemas.microsoft.com/office/drawing/2014/main" id="{C46D606C-1826-4AE8-BE80-29E98C24B42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
        <p:nvSpPr>
          <p:cNvPr id="9" name="Inhaltsplatzhalter 2">
            <a:extLst>
              <a:ext uri="{FF2B5EF4-FFF2-40B4-BE49-F238E27FC236}">
                <a16:creationId xmlns:a16="http://schemas.microsoft.com/office/drawing/2014/main" id="{DEAB6211-9950-4688-A057-8728D445CEAF}"/>
              </a:ext>
            </a:extLst>
          </p:cNvPr>
          <p:cNvSpPr>
            <a:spLocks noGrp="1"/>
          </p:cNvSpPr>
          <p:nvPr>
            <p:ph sz="half" idx="1"/>
          </p:nvPr>
        </p:nvSpPr>
        <p:spPr>
          <a:xfrm>
            <a:off x="588528" y="922714"/>
            <a:ext cx="5431272" cy="4885116"/>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0" name="Inhaltsplatzhalter 3">
            <a:extLst>
              <a:ext uri="{FF2B5EF4-FFF2-40B4-BE49-F238E27FC236}">
                <a16:creationId xmlns:a16="http://schemas.microsoft.com/office/drawing/2014/main" id="{720221EE-A4DA-4ABB-B844-84E47CB7EA6E}"/>
              </a:ext>
            </a:extLst>
          </p:cNvPr>
          <p:cNvSpPr>
            <a:spLocks noGrp="1"/>
          </p:cNvSpPr>
          <p:nvPr>
            <p:ph sz="half" idx="2"/>
          </p:nvPr>
        </p:nvSpPr>
        <p:spPr>
          <a:xfrm>
            <a:off x="6096000" y="922714"/>
            <a:ext cx="5312908" cy="4885116"/>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Untertitel 2">
            <a:extLst>
              <a:ext uri="{FF2B5EF4-FFF2-40B4-BE49-F238E27FC236}">
                <a16:creationId xmlns:a16="http://schemas.microsoft.com/office/drawing/2014/main" id="{4FDF4B3C-7070-4E3F-A029-E773713D91C3}"/>
              </a:ext>
            </a:extLst>
          </p:cNvPr>
          <p:cNvSpPr>
            <a:spLocks noGrp="1"/>
          </p:cNvSpPr>
          <p:nvPr>
            <p:ph type="subTitle" idx="13" hasCustomPrompt="1"/>
          </p:nvPr>
        </p:nvSpPr>
        <p:spPr>
          <a:xfrm>
            <a:off x="588528" y="207815"/>
            <a:ext cx="10763864" cy="477149"/>
          </a:xfrm>
        </p:spPr>
        <p:txBody>
          <a:bodyPr/>
          <a:lstStyle>
            <a:lvl1pPr marL="0" indent="0" algn="ctr">
              <a:buNone/>
              <a:defRPr sz="3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Mastertitelformat bearbeiten</a:t>
            </a:r>
          </a:p>
          <a:p>
            <a:endParaRPr lang="de-DE" dirty="0"/>
          </a:p>
        </p:txBody>
      </p:sp>
    </p:spTree>
    <p:extLst>
      <p:ext uri="{BB962C8B-B14F-4D97-AF65-F5344CB8AC3E}">
        <p14:creationId xmlns:p14="http://schemas.microsoft.com/office/powerpoint/2010/main" val="2350841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56D30AC5-423C-1E4E-A92C-86F8B903B802}"/>
              </a:ext>
            </a:extLst>
          </p:cNvPr>
          <p:cNvSpPr>
            <a:spLocks noGrp="1"/>
          </p:cNvSpPr>
          <p:nvPr>
            <p:ph type="body" idx="1"/>
          </p:nvPr>
        </p:nvSpPr>
        <p:spPr>
          <a:xfrm>
            <a:off x="588528" y="814644"/>
            <a:ext cx="5350423" cy="59458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4" name="Inhaltsplatzhalter 3">
            <a:extLst>
              <a:ext uri="{FF2B5EF4-FFF2-40B4-BE49-F238E27FC236}">
                <a16:creationId xmlns:a16="http://schemas.microsoft.com/office/drawing/2014/main" id="{090CD534-0A87-4448-AB04-4E887CF59536}"/>
              </a:ext>
            </a:extLst>
          </p:cNvPr>
          <p:cNvSpPr>
            <a:spLocks noGrp="1"/>
          </p:cNvSpPr>
          <p:nvPr>
            <p:ph sz="half" idx="2"/>
          </p:nvPr>
        </p:nvSpPr>
        <p:spPr>
          <a:xfrm>
            <a:off x="588528" y="1496287"/>
            <a:ext cx="5350423" cy="4439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extplatzhalter 4">
            <a:extLst>
              <a:ext uri="{FF2B5EF4-FFF2-40B4-BE49-F238E27FC236}">
                <a16:creationId xmlns:a16="http://schemas.microsoft.com/office/drawing/2014/main" id="{CCC3A9E7-BBC7-C24C-9EB3-D0870F599E9D}"/>
              </a:ext>
            </a:extLst>
          </p:cNvPr>
          <p:cNvSpPr>
            <a:spLocks noGrp="1"/>
          </p:cNvSpPr>
          <p:nvPr>
            <p:ph type="body" sz="quarter" idx="3"/>
          </p:nvPr>
        </p:nvSpPr>
        <p:spPr>
          <a:xfrm>
            <a:off x="6194427" y="814643"/>
            <a:ext cx="5157965" cy="59458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6" name="Inhaltsplatzhalter 5">
            <a:extLst>
              <a:ext uri="{FF2B5EF4-FFF2-40B4-BE49-F238E27FC236}">
                <a16:creationId xmlns:a16="http://schemas.microsoft.com/office/drawing/2014/main" id="{E8CEDE26-6424-AA48-AF1E-FF99C591AFAA}"/>
              </a:ext>
            </a:extLst>
          </p:cNvPr>
          <p:cNvSpPr>
            <a:spLocks noGrp="1"/>
          </p:cNvSpPr>
          <p:nvPr>
            <p:ph sz="quarter" idx="4"/>
          </p:nvPr>
        </p:nvSpPr>
        <p:spPr>
          <a:xfrm>
            <a:off x="6194427" y="1496287"/>
            <a:ext cx="5157966" cy="44390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9" name="Foliennummernplatzhalter 5">
            <a:extLst>
              <a:ext uri="{FF2B5EF4-FFF2-40B4-BE49-F238E27FC236}">
                <a16:creationId xmlns:a16="http://schemas.microsoft.com/office/drawing/2014/main" id="{B5BFA10D-0A94-4952-93D1-E52CBEA6DA50}"/>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sp>
        <p:nvSpPr>
          <p:cNvPr id="10" name="Untertitel 2">
            <a:extLst>
              <a:ext uri="{FF2B5EF4-FFF2-40B4-BE49-F238E27FC236}">
                <a16:creationId xmlns:a16="http://schemas.microsoft.com/office/drawing/2014/main" id="{F5ED0A6B-CF57-4BF4-A826-D1C4231B3289}"/>
              </a:ext>
            </a:extLst>
          </p:cNvPr>
          <p:cNvSpPr>
            <a:spLocks noGrp="1"/>
          </p:cNvSpPr>
          <p:nvPr>
            <p:ph type="subTitle" idx="13" hasCustomPrompt="1"/>
          </p:nvPr>
        </p:nvSpPr>
        <p:spPr>
          <a:xfrm>
            <a:off x="588528" y="207815"/>
            <a:ext cx="10763864" cy="477149"/>
          </a:xfrm>
        </p:spPr>
        <p:txBody>
          <a:bodyPr/>
          <a:lstStyle>
            <a:lvl1pPr marL="0" indent="0" algn="ctr">
              <a:buNone/>
              <a:defRPr sz="3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Mastertitelformat bearbeiten</a:t>
            </a:r>
          </a:p>
          <a:p>
            <a:endParaRPr lang="de-DE" dirty="0"/>
          </a:p>
        </p:txBody>
      </p:sp>
      <p:pic>
        <p:nvPicPr>
          <p:cNvPr id="12" name="Grafik 11" descr="Ein Bild, das Zeichnung, Uhr enthält.&#10;&#10;Automatisch generierte Beschreibung">
            <a:extLst>
              <a:ext uri="{FF2B5EF4-FFF2-40B4-BE49-F238E27FC236}">
                <a16:creationId xmlns:a16="http://schemas.microsoft.com/office/drawing/2014/main" id="{D68B38EF-2153-4E6E-9877-4FA5D82172A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745458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5" name="Foliennummernplatzhalter 5">
            <a:extLst>
              <a:ext uri="{FF2B5EF4-FFF2-40B4-BE49-F238E27FC236}">
                <a16:creationId xmlns:a16="http://schemas.microsoft.com/office/drawing/2014/main" id="{C3229E05-80EF-40BB-8606-244ED8427C7A}"/>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sp>
        <p:nvSpPr>
          <p:cNvPr id="6" name="Untertitel 2">
            <a:extLst>
              <a:ext uri="{FF2B5EF4-FFF2-40B4-BE49-F238E27FC236}">
                <a16:creationId xmlns:a16="http://schemas.microsoft.com/office/drawing/2014/main" id="{03112C69-9BCC-45B1-9720-78164FC52897}"/>
              </a:ext>
            </a:extLst>
          </p:cNvPr>
          <p:cNvSpPr>
            <a:spLocks noGrp="1"/>
          </p:cNvSpPr>
          <p:nvPr>
            <p:ph type="subTitle" idx="13" hasCustomPrompt="1"/>
          </p:nvPr>
        </p:nvSpPr>
        <p:spPr>
          <a:xfrm>
            <a:off x="588528" y="207815"/>
            <a:ext cx="10763864" cy="477149"/>
          </a:xfrm>
        </p:spPr>
        <p:txBody>
          <a:bodyPr/>
          <a:lstStyle>
            <a:lvl1pPr marL="0" indent="0" algn="ctr">
              <a:buNone/>
              <a:defRPr sz="3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Mastertitelformat bearbeiten</a:t>
            </a:r>
          </a:p>
          <a:p>
            <a:endParaRPr lang="de-DE" dirty="0"/>
          </a:p>
        </p:txBody>
      </p:sp>
      <p:pic>
        <p:nvPicPr>
          <p:cNvPr id="8" name="Grafik 7" descr="Ein Bild, das Zeichnung, Uhr enthält.&#10;&#10;Automatisch generierte Beschreibung">
            <a:extLst>
              <a:ext uri="{FF2B5EF4-FFF2-40B4-BE49-F238E27FC236}">
                <a16:creationId xmlns:a16="http://schemas.microsoft.com/office/drawing/2014/main" id="{2F2028D6-A13C-4DDF-A368-4648458A2E2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2691109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4" name="Foliennummernplatzhalter 5">
            <a:extLst>
              <a:ext uri="{FF2B5EF4-FFF2-40B4-BE49-F238E27FC236}">
                <a16:creationId xmlns:a16="http://schemas.microsoft.com/office/drawing/2014/main" id="{EC93222C-5445-486A-A6C2-AC789038A935}"/>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pic>
        <p:nvPicPr>
          <p:cNvPr id="5" name="Grafik 4" descr="Ein Bild, das Zeichnung, Uhr enthält.&#10;&#10;Automatisch generierte Beschreibung">
            <a:extLst>
              <a:ext uri="{FF2B5EF4-FFF2-40B4-BE49-F238E27FC236}">
                <a16:creationId xmlns:a16="http://schemas.microsoft.com/office/drawing/2014/main" id="{1BE7E210-148D-4FC9-832D-CA398B0656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2975996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AA2FC2-5C55-BA41-8D93-746E943B6936}"/>
              </a:ext>
            </a:extLst>
          </p:cNvPr>
          <p:cNvSpPr>
            <a:spLocks noGrp="1"/>
          </p:cNvSpPr>
          <p:nvPr>
            <p:ph type="title"/>
          </p:nvPr>
        </p:nvSpPr>
        <p:spPr>
          <a:xfrm>
            <a:off x="839788" y="457200"/>
            <a:ext cx="3932237" cy="1600200"/>
          </a:xfrm>
          <a:prstGeom prst="rect">
            <a:avLst/>
          </a:prstGeom>
        </p:spPr>
        <p:txBody>
          <a:bodyPr anchor="b">
            <a:normAutofit/>
          </a:bodyPr>
          <a:lstStyle>
            <a:lvl1pPr>
              <a:defRPr sz="3000"/>
            </a:lvl1pPr>
          </a:lstStyle>
          <a:p>
            <a:r>
              <a:rPr lang="de-DE" dirty="0"/>
              <a:t>Mastertitelformat bearbeiten</a:t>
            </a:r>
          </a:p>
        </p:txBody>
      </p:sp>
      <p:sp>
        <p:nvSpPr>
          <p:cNvPr id="3" name="Inhaltsplatzhalter 2">
            <a:extLst>
              <a:ext uri="{FF2B5EF4-FFF2-40B4-BE49-F238E27FC236}">
                <a16:creationId xmlns:a16="http://schemas.microsoft.com/office/drawing/2014/main" id="{2CE0E1A7-873C-CD41-8D66-C429FD5106E0}"/>
              </a:ext>
            </a:extLst>
          </p:cNvPr>
          <p:cNvSpPr>
            <a:spLocks noGrp="1"/>
          </p:cNvSpPr>
          <p:nvPr>
            <p:ph idx="1"/>
          </p:nvPr>
        </p:nvSpPr>
        <p:spPr>
          <a:xfrm>
            <a:off x="5278582" y="1363287"/>
            <a:ext cx="6076806" cy="4497763"/>
          </a:xfrm>
        </p:spPr>
        <p:txBody>
          <a:bodyPr/>
          <a:lstStyle>
            <a:lvl1pPr>
              <a:defRPr sz="2200"/>
            </a:lvl1pPr>
            <a:lvl2pPr>
              <a:defRPr sz="2000"/>
            </a:lvl2pPr>
            <a:lvl3pPr>
              <a:defRPr sz="2000"/>
            </a:lvl3pPr>
            <a:lvl4pPr>
              <a:defRPr sz="1800"/>
            </a:lvl4pPr>
            <a:lvl5pPr>
              <a:defRPr sz="1800"/>
            </a:lvl5pPr>
            <a:lvl6pPr>
              <a:defRPr sz="2000"/>
            </a:lvl6pPr>
            <a:lvl7pPr>
              <a:defRPr sz="2000"/>
            </a:lvl7pPr>
            <a:lvl8pPr>
              <a:defRPr sz="2000"/>
            </a:lvl8pPr>
            <a:lvl9pPr>
              <a:defRPr sz="2000"/>
            </a:lvl9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Textplatzhalter 3">
            <a:extLst>
              <a:ext uri="{FF2B5EF4-FFF2-40B4-BE49-F238E27FC236}">
                <a16:creationId xmlns:a16="http://schemas.microsoft.com/office/drawing/2014/main" id="{CD1CBD4F-D318-8B4B-9D29-BB88197FC9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7" name="Foliennummernplatzhalter 5">
            <a:extLst>
              <a:ext uri="{FF2B5EF4-FFF2-40B4-BE49-F238E27FC236}">
                <a16:creationId xmlns:a16="http://schemas.microsoft.com/office/drawing/2014/main" id="{84C852D0-7144-425B-8A50-0B6089BFCDEC}"/>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pic>
        <p:nvPicPr>
          <p:cNvPr id="8" name="Grafik 7" descr="Ein Bild, das Zeichnung, Uhr enthält.&#10;&#10;Automatisch generierte Beschreibung">
            <a:extLst>
              <a:ext uri="{FF2B5EF4-FFF2-40B4-BE49-F238E27FC236}">
                <a16:creationId xmlns:a16="http://schemas.microsoft.com/office/drawing/2014/main" id="{86E52C77-A7E8-460A-8EF6-42B0D7A9B99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522042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2E2240-8817-C646-80DE-DE8BD619B681}"/>
              </a:ext>
            </a:extLst>
          </p:cNvPr>
          <p:cNvSpPr>
            <a:spLocks noGrp="1"/>
          </p:cNvSpPr>
          <p:nvPr>
            <p:ph type="title"/>
          </p:nvPr>
        </p:nvSpPr>
        <p:spPr>
          <a:xfrm>
            <a:off x="839788" y="457200"/>
            <a:ext cx="3932237" cy="1600200"/>
          </a:xfrm>
          <a:prstGeom prst="rect">
            <a:avLst/>
          </a:prstGeom>
        </p:spPr>
        <p:txBody>
          <a:bodyPr anchor="b">
            <a:normAutofit/>
          </a:bodyPr>
          <a:lstStyle>
            <a:lvl1pPr>
              <a:defRPr sz="3000"/>
            </a:lvl1pPr>
          </a:lstStyle>
          <a:p>
            <a:r>
              <a:rPr lang="de-DE" dirty="0"/>
              <a:t>Mastertitelformat bearbeiten</a:t>
            </a:r>
          </a:p>
        </p:txBody>
      </p:sp>
      <p:sp>
        <p:nvSpPr>
          <p:cNvPr id="3" name="Bildplatzhalter 2">
            <a:extLst>
              <a:ext uri="{FF2B5EF4-FFF2-40B4-BE49-F238E27FC236}">
                <a16:creationId xmlns:a16="http://schemas.microsoft.com/office/drawing/2014/main" id="{AF7EE7F5-5F6D-2148-B65F-F4A8595B31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669DDE68-2861-D944-8167-24146BA1FBAE}"/>
              </a:ext>
            </a:extLst>
          </p:cNvPr>
          <p:cNvSpPr>
            <a:spLocks noGrp="1"/>
          </p:cNvSpPr>
          <p:nvPr>
            <p:ph type="body" sz="half" idx="2"/>
          </p:nvPr>
        </p:nvSpPr>
        <p:spPr>
          <a:xfrm>
            <a:off x="839788" y="2057400"/>
            <a:ext cx="3932237"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Mastertextformat bearbeiten</a:t>
            </a:r>
          </a:p>
        </p:txBody>
      </p:sp>
      <p:sp>
        <p:nvSpPr>
          <p:cNvPr id="7" name="Foliennummernplatzhalter 5">
            <a:extLst>
              <a:ext uri="{FF2B5EF4-FFF2-40B4-BE49-F238E27FC236}">
                <a16:creationId xmlns:a16="http://schemas.microsoft.com/office/drawing/2014/main" id="{E4E0ED7A-E29B-4AF9-BE4E-2938242D1499}"/>
              </a:ext>
            </a:extLst>
          </p:cNvPr>
          <p:cNvSpPr>
            <a:spLocks noGrp="1"/>
          </p:cNvSpPr>
          <p:nvPr>
            <p:ph type="sldNum" sz="quarter" idx="12"/>
          </p:nvPr>
        </p:nvSpPr>
        <p:spPr>
          <a:xfrm>
            <a:off x="588528" y="6333798"/>
            <a:ext cx="2743200" cy="365125"/>
          </a:xfrm>
        </p:spPr>
        <p:txBody>
          <a:bodyPr/>
          <a:lstStyle>
            <a:lvl1pPr algn="l">
              <a:defRPr b="0"/>
            </a:lvl1pPr>
          </a:lstStyle>
          <a:p>
            <a:fld id="{F923AC77-8158-4A8F-9D31-7B15E0E4DE1A}" type="slidenum">
              <a:rPr lang="de-DE" smtClean="0"/>
              <a:pPr/>
              <a:t>‹Nr.›</a:t>
            </a:fld>
            <a:endParaRPr lang="de-DE" dirty="0"/>
          </a:p>
        </p:txBody>
      </p:sp>
      <p:pic>
        <p:nvPicPr>
          <p:cNvPr id="8" name="Grafik 7" descr="Ein Bild, das Zeichnung, Uhr enthält.&#10;&#10;Automatisch generierte Beschreibung">
            <a:extLst>
              <a:ext uri="{FF2B5EF4-FFF2-40B4-BE49-F238E27FC236}">
                <a16:creationId xmlns:a16="http://schemas.microsoft.com/office/drawing/2014/main" id="{0CC86E1E-CC16-46E2-B4CF-0030919D722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829098" y="6257729"/>
            <a:ext cx="2169834" cy="478800"/>
          </a:xfrm>
          <a:prstGeom prst="rect">
            <a:avLst/>
          </a:prstGeom>
          <a:solidFill>
            <a:schemeClr val="bg1"/>
          </a:solidFill>
        </p:spPr>
      </p:pic>
    </p:spTree>
    <p:extLst>
      <p:ext uri="{BB962C8B-B14F-4D97-AF65-F5344CB8AC3E}">
        <p14:creationId xmlns:p14="http://schemas.microsoft.com/office/powerpoint/2010/main" val="690799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4" name="Rechteck 13">
            <a:extLst>
              <a:ext uri="{FF2B5EF4-FFF2-40B4-BE49-F238E27FC236}">
                <a16:creationId xmlns:a16="http://schemas.microsoft.com/office/drawing/2014/main" id="{88C9CAB6-D705-42DB-9367-EF1F8AAB3762}"/>
              </a:ext>
            </a:extLst>
          </p:cNvPr>
          <p:cNvSpPr/>
          <p:nvPr userDrawn="1"/>
        </p:nvSpPr>
        <p:spPr>
          <a:xfrm rot="16200000">
            <a:off x="8163351" y="3331698"/>
            <a:ext cx="6858001" cy="194602"/>
          </a:xfrm>
          <a:prstGeom prst="rect">
            <a:avLst/>
          </a:prstGeom>
          <a:solidFill>
            <a:srgbClr val="3C4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Rechteck 16">
            <a:extLst>
              <a:ext uri="{FF2B5EF4-FFF2-40B4-BE49-F238E27FC236}">
                <a16:creationId xmlns:a16="http://schemas.microsoft.com/office/drawing/2014/main" id="{D4141A20-93C7-DF44-B4CF-F1002D5C07FF}"/>
              </a:ext>
            </a:extLst>
          </p:cNvPr>
          <p:cNvSpPr/>
          <p:nvPr userDrawn="1"/>
        </p:nvSpPr>
        <p:spPr>
          <a:xfrm rot="16200000">
            <a:off x="8414525" y="3275128"/>
            <a:ext cx="6858001" cy="307745"/>
          </a:xfrm>
          <a:prstGeom prst="rect">
            <a:avLst/>
          </a:prstGeom>
          <a:solidFill>
            <a:srgbClr val="EC32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platzhalter 1">
            <a:extLst>
              <a:ext uri="{FF2B5EF4-FFF2-40B4-BE49-F238E27FC236}">
                <a16:creationId xmlns:a16="http://schemas.microsoft.com/office/drawing/2014/main" id="{DFF63622-AC74-9B41-8C23-24217BCD87F3}"/>
              </a:ext>
            </a:extLst>
          </p:cNvPr>
          <p:cNvSpPr>
            <a:spLocks noGrp="1"/>
          </p:cNvSpPr>
          <p:nvPr>
            <p:ph type="title"/>
          </p:nvPr>
        </p:nvSpPr>
        <p:spPr>
          <a:xfrm>
            <a:off x="532015" y="1266761"/>
            <a:ext cx="10876893" cy="501492"/>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9E8BAD69-92A8-314A-AFE3-5B2317ABE7D2}"/>
              </a:ext>
            </a:extLst>
          </p:cNvPr>
          <p:cNvSpPr>
            <a:spLocks noGrp="1"/>
          </p:cNvSpPr>
          <p:nvPr>
            <p:ph type="body" idx="1"/>
          </p:nvPr>
        </p:nvSpPr>
        <p:spPr>
          <a:xfrm>
            <a:off x="532015" y="1895302"/>
            <a:ext cx="10876893" cy="4106875"/>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oliennummernplatzhalter 5">
            <a:extLst>
              <a:ext uri="{FF2B5EF4-FFF2-40B4-BE49-F238E27FC236}">
                <a16:creationId xmlns:a16="http://schemas.microsoft.com/office/drawing/2014/main" id="{3B539790-6403-A044-9F8F-20FDC7C13487}"/>
              </a:ext>
            </a:extLst>
          </p:cNvPr>
          <p:cNvSpPr>
            <a:spLocks noGrp="1"/>
          </p:cNvSpPr>
          <p:nvPr>
            <p:ph type="sldNum" sz="quarter" idx="4"/>
          </p:nvPr>
        </p:nvSpPr>
        <p:spPr>
          <a:xfrm>
            <a:off x="8665708" y="6129226"/>
            <a:ext cx="2743200" cy="365125"/>
          </a:xfrm>
          <a:prstGeom prst="rect">
            <a:avLst/>
          </a:prstGeom>
        </p:spPr>
        <p:txBody>
          <a:bodyPr vert="horz" lIns="91440" tIns="45720" rIns="91440" bIns="45720" rtlCol="0" anchor="ctr"/>
          <a:lstStyle>
            <a:lvl1pPr algn="r">
              <a:defRPr sz="1200">
                <a:solidFill>
                  <a:schemeClr val="tx1"/>
                </a:solidFill>
                <a:latin typeface="Arial" panose="020B0604020202020204" pitchFamily="34" charset="0"/>
                <a:cs typeface="Arial" panose="020B0604020202020204" pitchFamily="34" charset="0"/>
              </a:defRPr>
            </a:lvl1pPr>
          </a:lstStyle>
          <a:p>
            <a:fld id="{F923AC77-8158-4A8F-9D31-7B15E0E4DE1A}" type="slidenum">
              <a:rPr lang="de-DE" smtClean="0"/>
              <a:pPr/>
              <a:t>‹Nr.›</a:t>
            </a:fld>
            <a:endParaRPr lang="de-DE" dirty="0"/>
          </a:p>
        </p:txBody>
      </p:sp>
      <p:sp>
        <p:nvSpPr>
          <p:cNvPr id="7" name="Rechteck 6">
            <a:extLst>
              <a:ext uri="{FF2B5EF4-FFF2-40B4-BE49-F238E27FC236}">
                <a16:creationId xmlns:a16="http://schemas.microsoft.com/office/drawing/2014/main" id="{2D3FAEF0-7173-46BA-AE3B-14996B6D263F}"/>
              </a:ext>
            </a:extLst>
          </p:cNvPr>
          <p:cNvSpPr/>
          <p:nvPr userDrawn="1"/>
        </p:nvSpPr>
        <p:spPr>
          <a:xfrm>
            <a:off x="11997398" y="0"/>
            <a:ext cx="194602" cy="6000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090985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ct val="90000"/>
        </a:lnSpc>
        <a:spcBef>
          <a:spcPct val="0"/>
        </a:spcBef>
        <a:buNone/>
        <a:defRPr sz="30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25.jpg"/><Relationship Id="rId4" Type="http://schemas.openxmlformats.org/officeDocument/2006/relationships/image" Target="../media/image24.svg"/></Relationships>
</file>

<file path=ppt/slides/_rels/slide1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7.sv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6.sv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8.svg"/></Relationships>
</file>

<file path=ppt/slides/_rels/slide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0.svg"/></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0.svg"/></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2.sv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4000">
              <a:srgbClr val="D10505">
                <a:alpha val="7000"/>
              </a:srgbClr>
            </a:gs>
            <a:gs pos="0">
              <a:srgbClr val="FF0000">
                <a:alpha val="0"/>
              </a:srgbClr>
            </a:gs>
            <a:gs pos="0">
              <a:srgbClr val="D10505">
                <a:alpha val="0"/>
              </a:srgbClr>
            </a:gs>
            <a:gs pos="4000">
              <a:srgbClr val="D10505">
                <a:alpha val="0"/>
              </a:srgbClr>
            </a:gs>
          </a:gsLst>
          <a:path path="rect">
            <a:fillToRect l="100000" b="100000"/>
          </a:path>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2282FB-234A-4D26-B0A0-D97A6DF60FD4}"/>
              </a:ext>
            </a:extLst>
          </p:cNvPr>
          <p:cNvSpPr>
            <a:spLocks noGrp="1"/>
          </p:cNvSpPr>
          <p:nvPr>
            <p:ph type="ctrTitle"/>
          </p:nvPr>
        </p:nvSpPr>
        <p:spPr>
          <a:xfrm>
            <a:off x="348630" y="2121762"/>
            <a:ext cx="10800000" cy="1114087"/>
          </a:xfrm>
        </p:spPr>
        <p:txBody>
          <a:bodyPr>
            <a:normAutofit fontScale="90000"/>
          </a:bodyPr>
          <a:lstStyle/>
          <a:p>
            <a:r>
              <a:rPr lang="de-DE" sz="3600" dirty="0"/>
              <a:t>Modul</a:t>
            </a:r>
            <a:br>
              <a:rPr lang="de-DE" sz="3600" dirty="0"/>
            </a:br>
            <a:br>
              <a:rPr lang="de-DE" sz="3600" dirty="0"/>
            </a:br>
            <a:r>
              <a:rPr lang="de-DE" sz="3600" dirty="0"/>
              <a:t>Entscheidungsfindung</a:t>
            </a:r>
          </a:p>
        </p:txBody>
      </p:sp>
      <p:sp>
        <p:nvSpPr>
          <p:cNvPr id="5" name="Untertitel 4">
            <a:extLst>
              <a:ext uri="{FF2B5EF4-FFF2-40B4-BE49-F238E27FC236}">
                <a16:creationId xmlns:a16="http://schemas.microsoft.com/office/drawing/2014/main" id="{080D1234-F3F3-47E3-96CC-17F121FD419C}"/>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26986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D031E4BB-79A3-4131-99C5-5EC6BA4FB8E3}"/>
              </a:ext>
            </a:extLst>
          </p:cNvPr>
          <p:cNvSpPr>
            <a:spLocks noGrp="1"/>
          </p:cNvSpPr>
          <p:nvPr>
            <p:ph type="sldNum" sz="quarter" idx="12"/>
          </p:nvPr>
        </p:nvSpPr>
        <p:spPr/>
        <p:txBody>
          <a:bodyPr/>
          <a:lstStyle/>
          <a:p>
            <a:fld id="{F923AC77-8158-4A8F-9D31-7B15E0E4DE1A}" type="slidenum">
              <a:rPr lang="de-DE" smtClean="0"/>
              <a:pPr/>
              <a:t>10</a:t>
            </a:fld>
            <a:endParaRPr lang="de-DE" dirty="0"/>
          </a:p>
        </p:txBody>
      </p:sp>
      <p:sp>
        <p:nvSpPr>
          <p:cNvPr id="4" name="Untertitel 3">
            <a:extLst>
              <a:ext uri="{FF2B5EF4-FFF2-40B4-BE49-F238E27FC236}">
                <a16:creationId xmlns:a16="http://schemas.microsoft.com/office/drawing/2014/main" id="{66A2F67A-135B-4E90-B50A-5409DD3F7A07}"/>
              </a:ext>
            </a:extLst>
          </p:cNvPr>
          <p:cNvSpPr>
            <a:spLocks noGrp="1"/>
          </p:cNvSpPr>
          <p:nvPr>
            <p:ph type="subTitle" idx="13"/>
          </p:nvPr>
        </p:nvSpPr>
        <p:spPr>
          <a:xfrm>
            <a:off x="334800" y="972000"/>
            <a:ext cx="10800000" cy="477149"/>
          </a:xfrm>
        </p:spPr>
        <p:txBody>
          <a:bodyPr>
            <a:normAutofit lnSpcReduction="10000"/>
          </a:bodyPr>
          <a:lstStyle/>
          <a:p>
            <a:r>
              <a:rPr lang="de-DE" dirty="0"/>
              <a:t>Reflexion</a:t>
            </a:r>
          </a:p>
        </p:txBody>
      </p:sp>
      <p:sp>
        <p:nvSpPr>
          <p:cNvPr id="5" name="Inhaltsplatzhalter 2">
            <a:extLst>
              <a:ext uri="{FF2B5EF4-FFF2-40B4-BE49-F238E27FC236}">
                <a16:creationId xmlns:a16="http://schemas.microsoft.com/office/drawing/2014/main" id="{CA2C14BA-0293-4841-BF63-4BEC258AACEF}"/>
              </a:ext>
            </a:extLst>
          </p:cNvPr>
          <p:cNvSpPr txBox="1">
            <a:spLocks/>
          </p:cNvSpPr>
          <p:nvPr/>
        </p:nvSpPr>
        <p:spPr>
          <a:xfrm>
            <a:off x="588528" y="1714500"/>
            <a:ext cx="8909802" cy="435483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600"/>
              </a:spcBef>
              <a:spcAft>
                <a:spcPts val="600"/>
              </a:spcAft>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600"/>
              </a:spcBef>
              <a:spcAft>
                <a:spcPts val="600"/>
              </a:spcAft>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600"/>
              </a:spcBef>
              <a:spcAft>
                <a:spcPts val="600"/>
              </a:spcAft>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600"/>
              </a:spcBef>
              <a:spcAft>
                <a:spcPts val="600"/>
              </a:spcAft>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600"/>
              </a:spcBef>
              <a:spcAft>
                <a:spcPts val="600"/>
              </a:spcAft>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000" b="1" dirty="0"/>
              <a:t>Aufgabe 1:</a:t>
            </a:r>
            <a:r>
              <a:rPr lang="de-DE" sz="2000" dirty="0"/>
              <a:t> Definieren Sie das Problem und besprechen Sie mögliche Auslöser.</a:t>
            </a:r>
          </a:p>
          <a:p>
            <a:pPr marL="0" indent="0">
              <a:buNone/>
            </a:pPr>
            <a:r>
              <a:rPr lang="de-DE" sz="2000" dirty="0"/>
              <a:t> </a:t>
            </a:r>
          </a:p>
          <a:p>
            <a:r>
              <a:rPr lang="de-DE" sz="2000" b="1" dirty="0"/>
              <a:t>Aufgabe 2:</a:t>
            </a:r>
            <a:r>
              <a:rPr lang="de-DE" sz="2000" dirty="0"/>
              <a:t> Überlegen Sie sich verschiedene Lösungsstrategien. Bedenken Sie dabei mehrere Optionen und Möglichkeiten.</a:t>
            </a:r>
          </a:p>
          <a:p>
            <a:pPr marL="0" indent="0">
              <a:buNone/>
            </a:pPr>
            <a:endParaRPr lang="de-DE" sz="2000" dirty="0"/>
          </a:p>
          <a:p>
            <a:r>
              <a:rPr lang="de-DE" sz="2000" b="1" dirty="0"/>
              <a:t>Aufgabe 3:</a:t>
            </a:r>
            <a:r>
              <a:rPr lang="de-DE" sz="2000" dirty="0"/>
              <a:t> Überlegen Sie für jede Option, was Vor- und Nachteile der Lösungsstrategie seien können und entscheiden Sie sich für eine Lösung.</a:t>
            </a:r>
          </a:p>
          <a:p>
            <a:endParaRPr lang="de-DE" sz="2000" b="1" dirty="0"/>
          </a:p>
          <a:p>
            <a:r>
              <a:rPr lang="de-DE" sz="2000" b="1" dirty="0"/>
              <a:t>Aufgabe 4:</a:t>
            </a:r>
            <a:r>
              <a:rPr lang="de-DE" sz="2000" dirty="0"/>
              <a:t> Wie könnte man auf die veränderte Situation reagieren? Soll der Angriffstrupp dennoch zur ersten Wohnung vordringen oder muss der Plan angepasst werden? Welche Optionen könnten entstehen? </a:t>
            </a:r>
          </a:p>
          <a:p>
            <a:endParaRPr lang="de-DE" sz="2000" dirty="0"/>
          </a:p>
        </p:txBody>
      </p:sp>
      <p:pic>
        <p:nvPicPr>
          <p:cNvPr id="8" name="Grafik 7" descr="Künstliche Intelligenz mit einfarbiger Füllung">
            <a:extLst>
              <a:ext uri="{FF2B5EF4-FFF2-40B4-BE49-F238E27FC236}">
                <a16:creationId xmlns:a16="http://schemas.microsoft.com/office/drawing/2014/main" id="{ACA92EC6-E4B2-4A47-B191-E7A4F9CB8E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50000" y="93600"/>
            <a:ext cx="914400" cy="914400"/>
          </a:xfrm>
          <a:prstGeom prst="rect">
            <a:avLst/>
          </a:prstGeom>
        </p:spPr>
      </p:pic>
      <p:pic>
        <p:nvPicPr>
          <p:cNvPr id="7" name="Grafik 6">
            <a:extLst>
              <a:ext uri="{FF2B5EF4-FFF2-40B4-BE49-F238E27FC236}">
                <a16:creationId xmlns:a16="http://schemas.microsoft.com/office/drawing/2014/main" id="{518E4136-1BF1-4EBC-B5C0-680423EF060D}"/>
              </a:ext>
            </a:extLst>
          </p:cNvPr>
          <p:cNvPicPr>
            <a:picLocks noChangeAspect="1"/>
          </p:cNvPicPr>
          <p:nvPr/>
        </p:nvPicPr>
        <p:blipFill rotWithShape="1">
          <a:blip r:embed="rId5">
            <a:extLst>
              <a:ext uri="{28A0092B-C50C-407E-A947-70E740481C1C}">
                <a14:useLocalDpi xmlns:a14="http://schemas.microsoft.com/office/drawing/2010/main" val="0"/>
              </a:ext>
            </a:extLst>
          </a:blip>
          <a:srcRect l="4561" t="25361" b="9510"/>
          <a:stretch/>
        </p:blipFill>
        <p:spPr>
          <a:xfrm>
            <a:off x="8630650" y="2069431"/>
            <a:ext cx="2820938" cy="1925053"/>
          </a:xfrm>
          <a:prstGeom prst="rect">
            <a:avLst/>
          </a:prstGeom>
        </p:spPr>
      </p:pic>
    </p:spTree>
    <p:extLst>
      <p:ext uri="{BB962C8B-B14F-4D97-AF65-F5344CB8AC3E}">
        <p14:creationId xmlns:p14="http://schemas.microsoft.com/office/powerpoint/2010/main" val="3521490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88329192-233A-4E78-9DAE-1911EBE988C7}"/>
              </a:ext>
            </a:extLst>
          </p:cNvPr>
          <p:cNvSpPr>
            <a:spLocks noGrp="1"/>
          </p:cNvSpPr>
          <p:nvPr>
            <p:ph type="sldNum" sz="quarter" idx="12"/>
          </p:nvPr>
        </p:nvSpPr>
        <p:spPr/>
        <p:txBody>
          <a:bodyPr/>
          <a:lstStyle/>
          <a:p>
            <a:fld id="{F923AC77-8158-4A8F-9D31-7B15E0E4DE1A}" type="slidenum">
              <a:rPr lang="de-DE" smtClean="0"/>
              <a:pPr/>
              <a:t>11</a:t>
            </a:fld>
            <a:endParaRPr lang="de-DE" dirty="0"/>
          </a:p>
        </p:txBody>
      </p:sp>
      <p:sp>
        <p:nvSpPr>
          <p:cNvPr id="3" name="Inhaltsplatzhalter 2">
            <a:extLst>
              <a:ext uri="{FF2B5EF4-FFF2-40B4-BE49-F238E27FC236}">
                <a16:creationId xmlns:a16="http://schemas.microsoft.com/office/drawing/2014/main" id="{D112916A-AF9B-476F-9D41-05E2321D8C24}"/>
              </a:ext>
            </a:extLst>
          </p:cNvPr>
          <p:cNvSpPr>
            <a:spLocks noGrp="1"/>
          </p:cNvSpPr>
          <p:nvPr>
            <p:ph idx="1"/>
          </p:nvPr>
        </p:nvSpPr>
        <p:spPr>
          <a:xfrm>
            <a:off x="588528" y="1659601"/>
            <a:ext cx="10763865" cy="4111280"/>
          </a:xfrm>
        </p:spPr>
        <p:txBody>
          <a:bodyPr/>
          <a:lstStyle/>
          <a:p>
            <a:r>
              <a:rPr lang="de-DE" dirty="0"/>
              <a:t>Bitte notieren Sie in Ihrem Merkheft, welche 3 Punkte Sie in diesem Modul besonders wichtig fanden und warum.</a:t>
            </a:r>
          </a:p>
          <a:p>
            <a:r>
              <a:rPr lang="de-DE" dirty="0"/>
              <a:t>Was möchten Sie in Ihrer nächsten Einsatzübung umsetzen?</a:t>
            </a:r>
          </a:p>
        </p:txBody>
      </p:sp>
      <p:sp>
        <p:nvSpPr>
          <p:cNvPr id="4" name="Untertitel 3">
            <a:extLst>
              <a:ext uri="{FF2B5EF4-FFF2-40B4-BE49-F238E27FC236}">
                <a16:creationId xmlns:a16="http://schemas.microsoft.com/office/drawing/2014/main" id="{0BD9FE69-4AB6-4482-88A9-5DB058692EDE}"/>
              </a:ext>
            </a:extLst>
          </p:cNvPr>
          <p:cNvSpPr>
            <a:spLocks noGrp="1"/>
          </p:cNvSpPr>
          <p:nvPr>
            <p:ph type="subTitle" idx="13"/>
          </p:nvPr>
        </p:nvSpPr>
        <p:spPr>
          <a:xfrm>
            <a:off x="334800" y="972000"/>
            <a:ext cx="10763864" cy="477149"/>
          </a:xfrm>
        </p:spPr>
        <p:txBody>
          <a:bodyPr vert="horz" lIns="91440" tIns="45720" rIns="91440" bIns="45720" rtlCol="0">
            <a:normAutofit lnSpcReduction="10000"/>
          </a:bodyPr>
          <a:lstStyle/>
          <a:p>
            <a:r>
              <a:rPr lang="de-DE" dirty="0"/>
              <a:t>Abschluss</a:t>
            </a:r>
          </a:p>
        </p:txBody>
      </p:sp>
      <p:pic>
        <p:nvPicPr>
          <p:cNvPr id="6" name="Grafik 5" descr="Unterschrift mit einfarbiger Füllung">
            <a:extLst>
              <a:ext uri="{FF2B5EF4-FFF2-40B4-BE49-F238E27FC236}">
                <a16:creationId xmlns:a16="http://schemas.microsoft.com/office/drawing/2014/main" id="{A87D2D87-C9FF-48ED-BDAF-A7D692964F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50000" y="93600"/>
            <a:ext cx="914400" cy="914400"/>
          </a:xfrm>
          <a:prstGeom prst="rect">
            <a:avLst/>
          </a:prstGeom>
        </p:spPr>
      </p:pic>
    </p:spTree>
    <p:extLst>
      <p:ext uri="{BB962C8B-B14F-4D97-AF65-F5344CB8AC3E}">
        <p14:creationId xmlns:p14="http://schemas.microsoft.com/office/powerpoint/2010/main" val="2306467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A028E533-5895-47BF-98CD-54A610723F8E}"/>
              </a:ext>
            </a:extLst>
          </p:cNvPr>
          <p:cNvSpPr>
            <a:spLocks noGrp="1"/>
          </p:cNvSpPr>
          <p:nvPr>
            <p:ph type="sldNum" sz="quarter" idx="12"/>
          </p:nvPr>
        </p:nvSpPr>
        <p:spPr/>
        <p:txBody>
          <a:bodyPr/>
          <a:lstStyle/>
          <a:p>
            <a:fld id="{F923AC77-8158-4A8F-9D31-7B15E0E4DE1A}" type="slidenum">
              <a:rPr lang="de-DE" smtClean="0"/>
              <a:pPr/>
              <a:t>2</a:t>
            </a:fld>
            <a:endParaRPr lang="de-DE" dirty="0"/>
          </a:p>
        </p:txBody>
      </p:sp>
      <p:sp>
        <p:nvSpPr>
          <p:cNvPr id="3" name="Inhaltsplatzhalter 2">
            <a:extLst>
              <a:ext uri="{FF2B5EF4-FFF2-40B4-BE49-F238E27FC236}">
                <a16:creationId xmlns:a16="http://schemas.microsoft.com/office/drawing/2014/main" id="{AD76C166-535C-4898-AA70-CB7C0EC3381C}"/>
              </a:ext>
            </a:extLst>
          </p:cNvPr>
          <p:cNvSpPr>
            <a:spLocks noGrp="1"/>
          </p:cNvSpPr>
          <p:nvPr>
            <p:ph idx="1"/>
          </p:nvPr>
        </p:nvSpPr>
        <p:spPr/>
        <p:txBody>
          <a:bodyPr/>
          <a:lstStyle/>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dirty="0"/>
              <a:t>„Als sie sich in Höhe des offenen Durchgangs zum Saunaraum befanden, verstärkte sich das Knistern an der Decke und es </a:t>
            </a:r>
            <a:r>
              <a:rPr lang="de-DE" b="1" dirty="0"/>
              <a:t>wurde unerträglich heiß</a:t>
            </a:r>
            <a:r>
              <a:rPr lang="de-DE" dirty="0"/>
              <a:t>. Der Truppführer des zweiten Trupps forderte aufgrund der großen Hitze und eines leichten Fauchens zum </a:t>
            </a:r>
            <a:r>
              <a:rPr lang="de-DE" b="1" dirty="0"/>
              <a:t>sofortigen Rückzug</a:t>
            </a:r>
            <a:r>
              <a:rPr lang="de-DE" dirty="0"/>
              <a:t> auf.“</a:t>
            </a:r>
          </a:p>
          <a:p>
            <a:pPr marL="0" indent="0">
              <a:buNone/>
            </a:pPr>
            <a:endParaRPr lang="de-DE" dirty="0"/>
          </a:p>
        </p:txBody>
      </p:sp>
      <p:sp>
        <p:nvSpPr>
          <p:cNvPr id="4" name="Untertitel 3">
            <a:extLst>
              <a:ext uri="{FF2B5EF4-FFF2-40B4-BE49-F238E27FC236}">
                <a16:creationId xmlns:a16="http://schemas.microsoft.com/office/drawing/2014/main" id="{EF32FAE6-6C6F-4DA5-B7E8-489A775CC193}"/>
              </a:ext>
            </a:extLst>
          </p:cNvPr>
          <p:cNvSpPr>
            <a:spLocks noGrp="1"/>
          </p:cNvSpPr>
          <p:nvPr>
            <p:ph type="subTitle" idx="13"/>
          </p:nvPr>
        </p:nvSpPr>
        <p:spPr>
          <a:xfrm>
            <a:off x="334800" y="972000"/>
            <a:ext cx="10800000" cy="477149"/>
          </a:xfrm>
        </p:spPr>
        <p:txBody>
          <a:bodyPr>
            <a:normAutofit lnSpcReduction="10000"/>
          </a:bodyPr>
          <a:lstStyle/>
          <a:p>
            <a:r>
              <a:rPr lang="de-DE" dirty="0"/>
              <a:t>Auszug aus einem Unfallbericht</a:t>
            </a:r>
          </a:p>
        </p:txBody>
      </p:sp>
      <p:pic>
        <p:nvPicPr>
          <p:cNvPr id="6" name="Grafik 5" descr="Hochspannung mit einfarbiger Füllung">
            <a:extLst>
              <a:ext uri="{FF2B5EF4-FFF2-40B4-BE49-F238E27FC236}">
                <a16:creationId xmlns:a16="http://schemas.microsoft.com/office/drawing/2014/main" id="{59760B25-B3E4-46DB-B8FB-8BD73BC392E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50243" y="93329"/>
            <a:ext cx="914400" cy="914400"/>
          </a:xfrm>
          <a:prstGeom prst="rect">
            <a:avLst/>
          </a:prstGeom>
        </p:spPr>
      </p:pic>
    </p:spTree>
    <p:extLst>
      <p:ext uri="{BB962C8B-B14F-4D97-AF65-F5344CB8AC3E}">
        <p14:creationId xmlns:p14="http://schemas.microsoft.com/office/powerpoint/2010/main" val="1077345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A49AF6-7D1D-4CBF-86C8-C1EEAE419948}"/>
              </a:ext>
            </a:extLst>
          </p:cNvPr>
          <p:cNvSpPr>
            <a:spLocks noGrp="1"/>
          </p:cNvSpPr>
          <p:nvPr>
            <p:ph type="title"/>
          </p:nvPr>
        </p:nvSpPr>
        <p:spPr>
          <a:xfrm>
            <a:off x="336330" y="972000"/>
            <a:ext cx="10800000" cy="478800"/>
          </a:xfrm>
        </p:spPr>
        <p:txBody>
          <a:bodyPr>
            <a:noAutofit/>
          </a:bodyPr>
          <a:lstStyle/>
          <a:p>
            <a:r>
              <a:rPr lang="de-DE" dirty="0"/>
              <a:t>Ausblick in das Modul</a:t>
            </a:r>
          </a:p>
        </p:txBody>
      </p:sp>
      <p:sp>
        <p:nvSpPr>
          <p:cNvPr id="5" name="Foliennummernplatzhalter 4">
            <a:extLst>
              <a:ext uri="{FF2B5EF4-FFF2-40B4-BE49-F238E27FC236}">
                <a16:creationId xmlns:a16="http://schemas.microsoft.com/office/drawing/2014/main" id="{6021D9A4-B598-4E71-A8AE-C1DEBF012CCE}"/>
              </a:ext>
            </a:extLst>
          </p:cNvPr>
          <p:cNvSpPr>
            <a:spLocks noGrp="1"/>
          </p:cNvSpPr>
          <p:nvPr>
            <p:ph type="sldNum" sz="quarter" idx="12"/>
          </p:nvPr>
        </p:nvSpPr>
        <p:spPr/>
        <p:txBody>
          <a:bodyPr/>
          <a:lstStyle/>
          <a:p>
            <a:fld id="{F923AC77-8158-4A8F-9D31-7B15E0E4DE1A}" type="slidenum">
              <a:rPr lang="de-DE" smtClean="0"/>
              <a:pPr/>
              <a:t>3</a:t>
            </a:fld>
            <a:endParaRPr lang="de-DE" dirty="0"/>
          </a:p>
        </p:txBody>
      </p:sp>
      <p:sp>
        <p:nvSpPr>
          <p:cNvPr id="6" name="Inhaltsplatzhalter 2">
            <a:extLst>
              <a:ext uri="{FF2B5EF4-FFF2-40B4-BE49-F238E27FC236}">
                <a16:creationId xmlns:a16="http://schemas.microsoft.com/office/drawing/2014/main" id="{F53C5705-BF5D-4B05-B4FB-8BFFA346A8FC}"/>
              </a:ext>
            </a:extLst>
          </p:cNvPr>
          <p:cNvSpPr txBox="1">
            <a:spLocks/>
          </p:cNvSpPr>
          <p:nvPr/>
        </p:nvSpPr>
        <p:spPr>
          <a:xfrm>
            <a:off x="590400" y="1659600"/>
            <a:ext cx="10763865" cy="308782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de-DE" dirty="0"/>
              <a:t>Was erwartet Sie heute?</a:t>
            </a:r>
          </a:p>
          <a:p>
            <a:pPr marL="0" indent="0">
              <a:buNone/>
            </a:pPr>
            <a:endParaRPr lang="de-DE" dirty="0"/>
          </a:p>
          <a:p>
            <a:r>
              <a:rPr lang="de-DE" dirty="0"/>
              <a:t>Lernziele</a:t>
            </a:r>
          </a:p>
          <a:p>
            <a:r>
              <a:rPr lang="de-DE" dirty="0"/>
              <a:t>Gruppenarbeit</a:t>
            </a:r>
          </a:p>
          <a:p>
            <a:r>
              <a:rPr lang="de-DE" dirty="0"/>
              <a:t>Aufbau eines Entscheidungsprozesses</a:t>
            </a:r>
          </a:p>
          <a:p>
            <a:r>
              <a:rPr lang="de-DE" dirty="0"/>
              <a:t>Fallbeispiel</a:t>
            </a:r>
          </a:p>
        </p:txBody>
      </p:sp>
      <p:pic>
        <p:nvPicPr>
          <p:cNvPr id="8" name="Grafik 7">
            <a:extLst>
              <a:ext uri="{FF2B5EF4-FFF2-40B4-BE49-F238E27FC236}">
                <a16:creationId xmlns:a16="http://schemas.microsoft.com/office/drawing/2014/main" id="{AD4E8EE4-17CA-441B-A41C-56B144AA19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27548" y="262800"/>
            <a:ext cx="759304" cy="576000"/>
          </a:xfrm>
          <a:prstGeom prst="rect">
            <a:avLst/>
          </a:prstGeom>
        </p:spPr>
      </p:pic>
    </p:spTree>
    <p:extLst>
      <p:ext uri="{BB962C8B-B14F-4D97-AF65-F5344CB8AC3E}">
        <p14:creationId xmlns:p14="http://schemas.microsoft.com/office/powerpoint/2010/main" val="1105119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8F505382-2CE3-4E64-B148-CC99F2354D05}"/>
              </a:ext>
            </a:extLst>
          </p:cNvPr>
          <p:cNvSpPr>
            <a:spLocks noGrp="1"/>
          </p:cNvSpPr>
          <p:nvPr>
            <p:ph type="sldNum" sz="quarter" idx="12"/>
          </p:nvPr>
        </p:nvSpPr>
        <p:spPr/>
        <p:txBody>
          <a:bodyPr/>
          <a:lstStyle/>
          <a:p>
            <a:fld id="{F923AC77-8158-4A8F-9D31-7B15E0E4DE1A}" type="slidenum">
              <a:rPr lang="de-DE" smtClean="0"/>
              <a:pPr/>
              <a:t>4</a:t>
            </a:fld>
            <a:endParaRPr lang="de-DE" dirty="0"/>
          </a:p>
        </p:txBody>
      </p:sp>
      <p:sp>
        <p:nvSpPr>
          <p:cNvPr id="4" name="Untertitel 3">
            <a:extLst>
              <a:ext uri="{FF2B5EF4-FFF2-40B4-BE49-F238E27FC236}">
                <a16:creationId xmlns:a16="http://schemas.microsoft.com/office/drawing/2014/main" id="{637121E5-487B-4AF6-BD87-DFCC461C6968}"/>
              </a:ext>
            </a:extLst>
          </p:cNvPr>
          <p:cNvSpPr>
            <a:spLocks noGrp="1"/>
          </p:cNvSpPr>
          <p:nvPr>
            <p:ph type="subTitle" idx="13"/>
          </p:nvPr>
        </p:nvSpPr>
        <p:spPr/>
        <p:txBody>
          <a:bodyPr>
            <a:normAutofit lnSpcReduction="10000"/>
          </a:bodyPr>
          <a:lstStyle/>
          <a:p>
            <a:r>
              <a:rPr lang="de-DE" dirty="0"/>
              <a:t>Erinnern Sie sich noch?</a:t>
            </a:r>
          </a:p>
        </p:txBody>
      </p:sp>
      <p:sp>
        <p:nvSpPr>
          <p:cNvPr id="9" name="Rechteck 8">
            <a:extLst>
              <a:ext uri="{FF2B5EF4-FFF2-40B4-BE49-F238E27FC236}">
                <a16:creationId xmlns:a16="http://schemas.microsoft.com/office/drawing/2014/main" id="{D21F1863-5B4F-45AE-A173-DB16E3359C2C}"/>
              </a:ext>
            </a:extLst>
          </p:cNvPr>
          <p:cNvSpPr/>
          <p:nvPr/>
        </p:nvSpPr>
        <p:spPr>
          <a:xfrm>
            <a:off x="1398000" y="2651993"/>
            <a:ext cx="4320000" cy="87750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de-DE"/>
          </a:p>
        </p:txBody>
      </p:sp>
      <p:grpSp>
        <p:nvGrpSpPr>
          <p:cNvPr id="6" name="Gruppieren 5">
            <a:extLst>
              <a:ext uri="{FF2B5EF4-FFF2-40B4-BE49-F238E27FC236}">
                <a16:creationId xmlns:a16="http://schemas.microsoft.com/office/drawing/2014/main" id="{E0633247-CEE4-4CA3-9A8D-F8CD69D2EFE6}"/>
              </a:ext>
            </a:extLst>
          </p:cNvPr>
          <p:cNvGrpSpPr/>
          <p:nvPr/>
        </p:nvGrpSpPr>
        <p:grpSpPr>
          <a:xfrm>
            <a:off x="3783808" y="3028124"/>
            <a:ext cx="4356000" cy="1603138"/>
            <a:chOff x="5759932" y="3163937"/>
            <a:chExt cx="4356000" cy="1603138"/>
          </a:xfrm>
        </p:grpSpPr>
        <p:sp>
          <p:nvSpPr>
            <p:cNvPr id="7" name="Rechteck 6">
              <a:extLst>
                <a:ext uri="{FF2B5EF4-FFF2-40B4-BE49-F238E27FC236}">
                  <a16:creationId xmlns:a16="http://schemas.microsoft.com/office/drawing/2014/main" id="{3F0EB238-B33C-486E-8A18-C450AF26494B}"/>
                </a:ext>
              </a:extLst>
            </p:cNvPr>
            <p:cNvSpPr/>
            <p:nvPr/>
          </p:nvSpPr>
          <p:spPr>
            <a:xfrm>
              <a:off x="5759932" y="3163937"/>
              <a:ext cx="4320000" cy="87750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de-DE"/>
            </a:p>
          </p:txBody>
        </p:sp>
        <p:sp>
          <p:nvSpPr>
            <p:cNvPr id="8" name="Textfeld 7">
              <a:extLst>
                <a:ext uri="{FF2B5EF4-FFF2-40B4-BE49-F238E27FC236}">
                  <a16:creationId xmlns:a16="http://schemas.microsoft.com/office/drawing/2014/main" id="{01A52C9B-0F87-4E24-93AE-CB4AC6D63C39}"/>
                </a:ext>
              </a:extLst>
            </p:cNvPr>
            <p:cNvSpPr txBox="1"/>
            <p:nvPr/>
          </p:nvSpPr>
          <p:spPr>
            <a:xfrm>
              <a:off x="5759932" y="3889575"/>
              <a:ext cx="4356000" cy="87750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lvl="0" algn="ctr" defTabSz="889000">
                <a:spcBef>
                  <a:spcPct val="0"/>
                </a:spcBef>
                <a:spcAft>
                  <a:spcPct val="35000"/>
                </a:spcAft>
              </a:pPr>
              <a:r>
                <a:rPr lang="de-DE" sz="2000" b="1" dirty="0">
                  <a:latin typeface="Arial" panose="020B0604020202020204" pitchFamily="34" charset="0"/>
                  <a:cs typeface="Arial" panose="020B0604020202020204" pitchFamily="34" charset="0"/>
                </a:rPr>
                <a:t>Welche Situationen aus einem Einsatz/ einer Einsatzübung hängen mit Entscheidungsfindung </a:t>
              </a:r>
              <a:r>
                <a:rPr lang="de-DE" sz="2000" b="1" kern="1200" dirty="0">
                  <a:latin typeface="Arial" panose="020B0604020202020204" pitchFamily="34" charset="0"/>
                  <a:cs typeface="Arial" panose="020B0604020202020204" pitchFamily="34" charset="0"/>
                </a:rPr>
                <a:t>zusammen?</a:t>
              </a:r>
              <a:endParaRPr lang="en-US" sz="2000" b="1" kern="1200" dirty="0">
                <a:latin typeface="Arial" panose="020B0604020202020204" pitchFamily="34" charset="0"/>
                <a:cs typeface="Arial" panose="020B0604020202020204" pitchFamily="34" charset="0"/>
              </a:endParaRPr>
            </a:p>
          </p:txBody>
        </p:sp>
      </p:grpSp>
      <p:pic>
        <p:nvPicPr>
          <p:cNvPr id="12" name="Grafik 11" descr="Feuerwehrmann mit einfarbiger Füllung">
            <a:extLst>
              <a:ext uri="{FF2B5EF4-FFF2-40B4-BE49-F238E27FC236}">
                <a16:creationId xmlns:a16="http://schemas.microsoft.com/office/drawing/2014/main" id="{FBF981FB-6FF4-4375-8BE0-88A28E0E6DE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79205" y="2035241"/>
            <a:ext cx="1529206" cy="1529206"/>
          </a:xfrm>
          <a:prstGeom prst="rect">
            <a:avLst/>
          </a:prstGeom>
        </p:spPr>
      </p:pic>
      <p:pic>
        <p:nvPicPr>
          <p:cNvPr id="15" name="Grafik 14" descr="Uhr mit einfarbiger Füllung">
            <a:extLst>
              <a:ext uri="{FF2B5EF4-FFF2-40B4-BE49-F238E27FC236}">
                <a16:creationId xmlns:a16="http://schemas.microsoft.com/office/drawing/2014/main" id="{4419B7D3-21D4-42CC-8AD8-70DA30A6B9E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350000" y="93600"/>
            <a:ext cx="914400" cy="914400"/>
          </a:xfrm>
          <a:prstGeom prst="rect">
            <a:avLst/>
          </a:prstGeom>
        </p:spPr>
      </p:pic>
    </p:spTree>
    <p:extLst>
      <p:ext uri="{BB962C8B-B14F-4D97-AF65-F5344CB8AC3E}">
        <p14:creationId xmlns:p14="http://schemas.microsoft.com/office/powerpoint/2010/main" val="1502279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03143CCF-6E6F-4CD4-BA99-D73766465457}"/>
              </a:ext>
            </a:extLst>
          </p:cNvPr>
          <p:cNvSpPr>
            <a:spLocks noGrp="1"/>
          </p:cNvSpPr>
          <p:nvPr>
            <p:ph type="sldNum" sz="quarter" idx="12"/>
          </p:nvPr>
        </p:nvSpPr>
        <p:spPr/>
        <p:txBody>
          <a:bodyPr/>
          <a:lstStyle/>
          <a:p>
            <a:fld id="{F923AC77-8158-4A8F-9D31-7B15E0E4DE1A}" type="slidenum">
              <a:rPr lang="de-DE" smtClean="0"/>
              <a:pPr/>
              <a:t>5</a:t>
            </a:fld>
            <a:endParaRPr lang="de-DE" dirty="0"/>
          </a:p>
        </p:txBody>
      </p:sp>
      <p:sp>
        <p:nvSpPr>
          <p:cNvPr id="3" name="Inhaltsplatzhalter 2">
            <a:extLst>
              <a:ext uri="{FF2B5EF4-FFF2-40B4-BE49-F238E27FC236}">
                <a16:creationId xmlns:a16="http://schemas.microsoft.com/office/drawing/2014/main" id="{23F272AD-BA0C-4C3C-BDAB-2BC2010A5DDC}"/>
              </a:ext>
            </a:extLst>
          </p:cNvPr>
          <p:cNvSpPr>
            <a:spLocks noGrp="1"/>
          </p:cNvSpPr>
          <p:nvPr>
            <p:ph idx="1"/>
          </p:nvPr>
        </p:nvSpPr>
        <p:spPr>
          <a:xfrm>
            <a:off x="588528" y="1659600"/>
            <a:ext cx="10763865" cy="4226400"/>
          </a:xfrm>
        </p:spPr>
        <p:txBody>
          <a:bodyPr>
            <a:normAutofit/>
          </a:bodyPr>
          <a:lstStyle/>
          <a:p>
            <a:pPr marL="0" indent="0">
              <a:buNone/>
            </a:pPr>
            <a:r>
              <a:rPr lang="de-DE" dirty="0"/>
              <a:t>Am Ende des Moduls…</a:t>
            </a:r>
          </a:p>
          <a:p>
            <a:pPr marL="0" indent="0">
              <a:buNone/>
            </a:pPr>
            <a:endParaRPr lang="de-DE" dirty="0"/>
          </a:p>
          <a:p>
            <a:pPr marL="0" indent="0">
              <a:buNone/>
            </a:pPr>
            <a:r>
              <a:rPr lang="de-DE" dirty="0"/>
              <a:t>…wissen Sie, wer im Team </a:t>
            </a:r>
            <a:r>
              <a:rPr lang="de-DE" b="1" dirty="0"/>
              <a:t>welche Entscheidung </a:t>
            </a:r>
            <a:r>
              <a:rPr lang="de-DE" dirty="0"/>
              <a:t>trifft und </a:t>
            </a:r>
            <a:r>
              <a:rPr lang="de-DE" b="1" dirty="0"/>
              <a:t>welche Informationen </a:t>
            </a:r>
            <a:r>
              <a:rPr lang="de-DE" dirty="0"/>
              <a:t>er/sie dafür benötigt.</a:t>
            </a:r>
          </a:p>
          <a:p>
            <a:pPr marL="0" indent="0">
              <a:buNone/>
            </a:pPr>
            <a:endParaRPr lang="de-DE" dirty="0"/>
          </a:p>
          <a:p>
            <a:pPr marL="0" indent="0">
              <a:buNone/>
            </a:pPr>
            <a:r>
              <a:rPr lang="de-DE" dirty="0"/>
              <a:t>…wissen Sie, wie ein </a:t>
            </a:r>
            <a:r>
              <a:rPr lang="de-DE" b="1" dirty="0"/>
              <a:t>Entscheidungsprozess aufgebaut ist </a:t>
            </a:r>
            <a:r>
              <a:rPr lang="de-DE" dirty="0"/>
              <a:t>und können dieses Wissen praktisch anwenden.</a:t>
            </a:r>
          </a:p>
        </p:txBody>
      </p:sp>
      <p:sp>
        <p:nvSpPr>
          <p:cNvPr id="4" name="Untertitel 3">
            <a:extLst>
              <a:ext uri="{FF2B5EF4-FFF2-40B4-BE49-F238E27FC236}">
                <a16:creationId xmlns:a16="http://schemas.microsoft.com/office/drawing/2014/main" id="{95663954-1639-4264-AD7C-7D8227F45351}"/>
              </a:ext>
            </a:extLst>
          </p:cNvPr>
          <p:cNvSpPr>
            <a:spLocks noGrp="1"/>
          </p:cNvSpPr>
          <p:nvPr>
            <p:ph type="subTitle" idx="13"/>
          </p:nvPr>
        </p:nvSpPr>
        <p:spPr>
          <a:xfrm>
            <a:off x="334800" y="972000"/>
            <a:ext cx="10800000" cy="477149"/>
          </a:xfrm>
        </p:spPr>
        <p:txBody>
          <a:bodyPr>
            <a:normAutofit lnSpcReduction="10000"/>
          </a:bodyPr>
          <a:lstStyle/>
          <a:p>
            <a:r>
              <a:rPr lang="de-DE" dirty="0"/>
              <a:t>Lernziele der Entscheidungsfindung </a:t>
            </a:r>
          </a:p>
        </p:txBody>
      </p:sp>
      <p:pic>
        <p:nvPicPr>
          <p:cNvPr id="7" name="Grafik 6" descr="Ziel mit einfarbiger Füllung">
            <a:extLst>
              <a:ext uri="{FF2B5EF4-FFF2-40B4-BE49-F238E27FC236}">
                <a16:creationId xmlns:a16="http://schemas.microsoft.com/office/drawing/2014/main" id="{01291273-013B-410B-9752-19F8EB0474F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50000" y="93600"/>
            <a:ext cx="914400" cy="914400"/>
          </a:xfrm>
          <a:prstGeom prst="rect">
            <a:avLst/>
          </a:prstGeom>
        </p:spPr>
      </p:pic>
    </p:spTree>
    <p:extLst>
      <p:ext uri="{BB962C8B-B14F-4D97-AF65-F5344CB8AC3E}">
        <p14:creationId xmlns:p14="http://schemas.microsoft.com/office/powerpoint/2010/main" val="2164249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583CAA60-2D21-4A26-9FD4-6647CE359B8F}"/>
              </a:ext>
            </a:extLst>
          </p:cNvPr>
          <p:cNvSpPr>
            <a:spLocks noGrp="1"/>
          </p:cNvSpPr>
          <p:nvPr>
            <p:ph type="sldNum" sz="quarter" idx="12"/>
          </p:nvPr>
        </p:nvSpPr>
        <p:spPr/>
        <p:txBody>
          <a:bodyPr/>
          <a:lstStyle/>
          <a:p>
            <a:fld id="{F923AC77-8158-4A8F-9D31-7B15E0E4DE1A}" type="slidenum">
              <a:rPr lang="de-DE" smtClean="0"/>
              <a:pPr/>
              <a:t>6</a:t>
            </a:fld>
            <a:endParaRPr lang="de-DE" dirty="0"/>
          </a:p>
        </p:txBody>
      </p:sp>
      <p:sp>
        <p:nvSpPr>
          <p:cNvPr id="3" name="Inhaltsplatzhalter 2">
            <a:extLst>
              <a:ext uri="{FF2B5EF4-FFF2-40B4-BE49-F238E27FC236}">
                <a16:creationId xmlns:a16="http://schemas.microsoft.com/office/drawing/2014/main" id="{A34F418E-88C6-4207-A585-F98DA7FB6389}"/>
              </a:ext>
            </a:extLst>
          </p:cNvPr>
          <p:cNvSpPr>
            <a:spLocks noGrp="1"/>
          </p:cNvSpPr>
          <p:nvPr>
            <p:ph idx="1"/>
          </p:nvPr>
        </p:nvSpPr>
        <p:spPr>
          <a:xfrm>
            <a:off x="588528" y="1659600"/>
            <a:ext cx="10763865" cy="4467931"/>
          </a:xfrm>
        </p:spPr>
        <p:txBody>
          <a:bodyPr/>
          <a:lstStyle/>
          <a:p>
            <a:r>
              <a:rPr lang="de-DE" dirty="0"/>
              <a:t>Erinnern Sie sich an bisherige Einsätze bzw. Einsatzübungen zurück. </a:t>
            </a:r>
          </a:p>
          <a:p>
            <a:pPr lvl="1"/>
            <a:r>
              <a:rPr lang="de-DE" dirty="0"/>
              <a:t>Welche Entscheidungen trifft die zugeteilte Position?</a:t>
            </a:r>
          </a:p>
          <a:p>
            <a:pPr marL="457200" lvl="1" indent="0">
              <a:buNone/>
            </a:pPr>
            <a:endParaRPr lang="de-DE" dirty="0"/>
          </a:p>
          <a:p>
            <a:pPr lvl="1"/>
            <a:r>
              <a:rPr lang="de-DE" dirty="0"/>
              <a:t>Welche </a:t>
            </a:r>
            <a:r>
              <a:rPr lang="de-DE"/>
              <a:t>Informationen benötigt </a:t>
            </a:r>
            <a:r>
              <a:rPr lang="de-DE" dirty="0"/>
              <a:t>er/sie dafür?</a:t>
            </a:r>
          </a:p>
          <a:p>
            <a:endParaRPr lang="de-DE" dirty="0"/>
          </a:p>
          <a:p>
            <a:pPr marL="0" indent="0">
              <a:buNone/>
            </a:pPr>
            <a:endParaRPr lang="de-DE" dirty="0"/>
          </a:p>
        </p:txBody>
      </p:sp>
      <p:sp>
        <p:nvSpPr>
          <p:cNvPr id="4" name="Untertitel 3">
            <a:extLst>
              <a:ext uri="{FF2B5EF4-FFF2-40B4-BE49-F238E27FC236}">
                <a16:creationId xmlns:a16="http://schemas.microsoft.com/office/drawing/2014/main" id="{CE1AE725-9DDE-4632-A905-B32001F06039}"/>
              </a:ext>
            </a:extLst>
          </p:cNvPr>
          <p:cNvSpPr>
            <a:spLocks noGrp="1"/>
          </p:cNvSpPr>
          <p:nvPr>
            <p:ph type="subTitle" idx="13"/>
          </p:nvPr>
        </p:nvSpPr>
        <p:spPr>
          <a:xfrm>
            <a:off x="334800" y="972000"/>
            <a:ext cx="10800000" cy="477149"/>
          </a:xfrm>
        </p:spPr>
        <p:txBody>
          <a:bodyPr>
            <a:normAutofit lnSpcReduction="10000"/>
          </a:bodyPr>
          <a:lstStyle/>
          <a:p>
            <a:r>
              <a:rPr lang="de-DE" dirty="0"/>
              <a:t>Gruppenarbeit</a:t>
            </a:r>
          </a:p>
          <a:p>
            <a:endParaRPr lang="de-DE" dirty="0"/>
          </a:p>
        </p:txBody>
      </p:sp>
      <p:pic>
        <p:nvPicPr>
          <p:cNvPr id="7" name="Grafik 6" descr="Chat mit einfarbiger Füllung">
            <a:extLst>
              <a:ext uri="{FF2B5EF4-FFF2-40B4-BE49-F238E27FC236}">
                <a16:creationId xmlns:a16="http://schemas.microsoft.com/office/drawing/2014/main" id="{26AC9B3F-D8E3-4236-B626-65FC30B78E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50000" y="93600"/>
            <a:ext cx="914400" cy="914400"/>
          </a:xfrm>
          <a:prstGeom prst="rect">
            <a:avLst/>
          </a:prstGeom>
        </p:spPr>
      </p:pic>
    </p:spTree>
    <p:extLst>
      <p:ext uri="{BB962C8B-B14F-4D97-AF65-F5344CB8AC3E}">
        <p14:creationId xmlns:p14="http://schemas.microsoft.com/office/powerpoint/2010/main" val="3532499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9910B3F9-B193-4281-9B46-482984F0AE29}"/>
              </a:ext>
            </a:extLst>
          </p:cNvPr>
          <p:cNvSpPr>
            <a:spLocks noGrp="1"/>
          </p:cNvSpPr>
          <p:nvPr>
            <p:ph type="sldNum" sz="quarter" idx="12"/>
          </p:nvPr>
        </p:nvSpPr>
        <p:spPr/>
        <p:txBody>
          <a:bodyPr/>
          <a:lstStyle/>
          <a:p>
            <a:fld id="{F923AC77-8158-4A8F-9D31-7B15E0E4DE1A}" type="slidenum">
              <a:rPr lang="de-DE" sz="1100" smtClean="0"/>
              <a:pPr/>
              <a:t>7</a:t>
            </a:fld>
            <a:endParaRPr lang="de-DE" sz="1100" dirty="0"/>
          </a:p>
        </p:txBody>
      </p:sp>
      <p:sp>
        <p:nvSpPr>
          <p:cNvPr id="4" name="Untertitel 3">
            <a:extLst>
              <a:ext uri="{FF2B5EF4-FFF2-40B4-BE49-F238E27FC236}">
                <a16:creationId xmlns:a16="http://schemas.microsoft.com/office/drawing/2014/main" id="{526E243C-72CB-4876-9F23-9CD0DDBF6609}"/>
              </a:ext>
            </a:extLst>
          </p:cNvPr>
          <p:cNvSpPr>
            <a:spLocks noGrp="1"/>
          </p:cNvSpPr>
          <p:nvPr>
            <p:ph type="subTitle" idx="13"/>
          </p:nvPr>
        </p:nvSpPr>
        <p:spPr>
          <a:xfrm>
            <a:off x="346796" y="271315"/>
            <a:ext cx="10800000" cy="477149"/>
          </a:xfrm>
        </p:spPr>
        <p:txBody>
          <a:bodyPr>
            <a:normAutofit lnSpcReduction="10000"/>
          </a:bodyPr>
          <a:lstStyle/>
          <a:p>
            <a:r>
              <a:rPr lang="de-DE" dirty="0"/>
              <a:t>Der Entscheidungsprozess </a:t>
            </a:r>
            <a:r>
              <a:rPr lang="de-DE" sz="800" dirty="0"/>
              <a:t>(angelehnt an </a:t>
            </a:r>
            <a:r>
              <a:rPr lang="de-DE" sz="800" dirty="0" err="1"/>
              <a:t>Flin</a:t>
            </a:r>
            <a:r>
              <a:rPr lang="de-DE" sz="800" dirty="0"/>
              <a:t> et al., 2003)</a:t>
            </a:r>
          </a:p>
        </p:txBody>
      </p:sp>
      <p:sp>
        <p:nvSpPr>
          <p:cNvPr id="5" name="Rechteck 4">
            <a:extLst>
              <a:ext uri="{FF2B5EF4-FFF2-40B4-BE49-F238E27FC236}">
                <a16:creationId xmlns:a16="http://schemas.microsoft.com/office/drawing/2014/main" id="{8487DBC3-1F4F-43DA-A87E-AB6E31BD02CC}"/>
              </a:ext>
            </a:extLst>
          </p:cNvPr>
          <p:cNvSpPr/>
          <p:nvPr/>
        </p:nvSpPr>
        <p:spPr>
          <a:xfrm>
            <a:off x="283080" y="1752135"/>
            <a:ext cx="2160000" cy="100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latin typeface="Arial" panose="020B0604020202020204" pitchFamily="34" charset="0"/>
                <a:cs typeface="Arial" panose="020B0604020202020204" pitchFamily="34" charset="0"/>
              </a:rPr>
              <a:t>Probleme</a:t>
            </a:r>
            <a:br>
              <a:rPr lang="de-DE" sz="1600" dirty="0">
                <a:solidFill>
                  <a:schemeClr val="tx1"/>
                </a:solidFill>
                <a:latin typeface="Arial" panose="020B0604020202020204" pitchFamily="34" charset="0"/>
                <a:cs typeface="Arial" panose="020B0604020202020204" pitchFamily="34" charset="0"/>
              </a:rPr>
            </a:br>
            <a:r>
              <a:rPr lang="de-DE" sz="1600" dirty="0">
                <a:solidFill>
                  <a:schemeClr val="tx1"/>
                </a:solidFill>
                <a:latin typeface="Arial" panose="020B0604020202020204" pitchFamily="34" charset="0"/>
                <a:cs typeface="Arial" panose="020B0604020202020204" pitchFamily="34" charset="0"/>
              </a:rPr>
              <a:t>definieren </a:t>
            </a:r>
          </a:p>
        </p:txBody>
      </p:sp>
      <p:sp>
        <p:nvSpPr>
          <p:cNvPr id="7" name="Rechteck 6">
            <a:extLst>
              <a:ext uri="{FF2B5EF4-FFF2-40B4-BE49-F238E27FC236}">
                <a16:creationId xmlns:a16="http://schemas.microsoft.com/office/drawing/2014/main" id="{0EFBBDE3-85EC-4D33-9F7E-F29221FDAE3F}"/>
              </a:ext>
            </a:extLst>
          </p:cNvPr>
          <p:cNvSpPr/>
          <p:nvPr/>
        </p:nvSpPr>
        <p:spPr>
          <a:xfrm>
            <a:off x="292410" y="2851158"/>
            <a:ext cx="2160000" cy="100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latin typeface="Arial" panose="020B0604020202020204" pitchFamily="34" charset="0"/>
                <a:cs typeface="Arial" panose="020B0604020202020204" pitchFamily="34" charset="0"/>
              </a:rPr>
              <a:t>Optionen</a:t>
            </a:r>
            <a:br>
              <a:rPr lang="de-DE" sz="1600" dirty="0">
                <a:solidFill>
                  <a:schemeClr val="tx1"/>
                </a:solidFill>
                <a:latin typeface="Arial" panose="020B0604020202020204" pitchFamily="34" charset="0"/>
                <a:cs typeface="Arial" panose="020B0604020202020204" pitchFamily="34" charset="0"/>
              </a:rPr>
            </a:br>
            <a:r>
              <a:rPr lang="de-DE" sz="1600" dirty="0">
                <a:solidFill>
                  <a:schemeClr val="tx1"/>
                </a:solidFill>
                <a:latin typeface="Arial" panose="020B0604020202020204" pitchFamily="34" charset="0"/>
                <a:cs typeface="Arial" panose="020B0604020202020204" pitchFamily="34" charset="0"/>
              </a:rPr>
              <a:t>identifizieren</a:t>
            </a:r>
          </a:p>
        </p:txBody>
      </p:sp>
      <p:sp>
        <p:nvSpPr>
          <p:cNvPr id="9" name="Rechteck 8">
            <a:extLst>
              <a:ext uri="{FF2B5EF4-FFF2-40B4-BE49-F238E27FC236}">
                <a16:creationId xmlns:a16="http://schemas.microsoft.com/office/drawing/2014/main" id="{50022AE1-4F83-4AE2-91FA-50731BD53FFC}"/>
              </a:ext>
            </a:extLst>
          </p:cNvPr>
          <p:cNvSpPr/>
          <p:nvPr/>
        </p:nvSpPr>
        <p:spPr>
          <a:xfrm>
            <a:off x="292410" y="3950181"/>
            <a:ext cx="2160000" cy="100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latin typeface="Arial" panose="020B0604020202020204" pitchFamily="34" charset="0"/>
                <a:cs typeface="Arial" panose="020B0604020202020204" pitchFamily="34" charset="0"/>
              </a:rPr>
              <a:t>   Risiken einschätzen</a:t>
            </a:r>
            <a:br>
              <a:rPr lang="de-DE" sz="1600" dirty="0">
                <a:solidFill>
                  <a:schemeClr val="tx1"/>
                </a:solidFill>
                <a:latin typeface="Arial" panose="020B0604020202020204" pitchFamily="34" charset="0"/>
                <a:cs typeface="Arial" panose="020B0604020202020204" pitchFamily="34" charset="0"/>
              </a:rPr>
            </a:br>
            <a:r>
              <a:rPr lang="de-DE" sz="1600" dirty="0">
                <a:solidFill>
                  <a:schemeClr val="tx1"/>
                </a:solidFill>
                <a:latin typeface="Arial" panose="020B0604020202020204" pitchFamily="34" charset="0"/>
                <a:cs typeface="Arial" panose="020B0604020202020204" pitchFamily="34" charset="0"/>
              </a:rPr>
              <a:t>und Option wählen</a:t>
            </a:r>
          </a:p>
        </p:txBody>
      </p:sp>
      <p:sp>
        <p:nvSpPr>
          <p:cNvPr id="11" name="Rechteck 10">
            <a:extLst>
              <a:ext uri="{FF2B5EF4-FFF2-40B4-BE49-F238E27FC236}">
                <a16:creationId xmlns:a16="http://schemas.microsoft.com/office/drawing/2014/main" id="{6C23B178-F9E6-40E1-9ACE-690A2B166DFE}"/>
              </a:ext>
            </a:extLst>
          </p:cNvPr>
          <p:cNvSpPr/>
          <p:nvPr/>
        </p:nvSpPr>
        <p:spPr>
          <a:xfrm>
            <a:off x="283080" y="5045455"/>
            <a:ext cx="2160000" cy="1008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solidFill>
                  <a:schemeClr val="tx1"/>
                </a:solidFill>
                <a:latin typeface="Arial" panose="020B0604020202020204" pitchFamily="34" charset="0"/>
                <a:cs typeface="Arial" panose="020B0604020202020204" pitchFamily="34" charset="0"/>
              </a:rPr>
              <a:t>Überprüfung</a:t>
            </a:r>
          </a:p>
        </p:txBody>
      </p:sp>
      <p:sp>
        <p:nvSpPr>
          <p:cNvPr id="13" name="Rechteck 12">
            <a:extLst>
              <a:ext uri="{FF2B5EF4-FFF2-40B4-BE49-F238E27FC236}">
                <a16:creationId xmlns:a16="http://schemas.microsoft.com/office/drawing/2014/main" id="{75E71D92-AC36-4180-9C1B-08394F5B4A09}"/>
              </a:ext>
            </a:extLst>
          </p:cNvPr>
          <p:cNvSpPr/>
          <p:nvPr/>
        </p:nvSpPr>
        <p:spPr>
          <a:xfrm>
            <a:off x="2539040" y="1757909"/>
            <a:ext cx="3204000" cy="100800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Problem erkennen und ansprechen</a:t>
            </a:r>
          </a:p>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Mögliche Auslöser besprechen</a:t>
            </a:r>
          </a:p>
        </p:txBody>
      </p:sp>
      <p:sp>
        <p:nvSpPr>
          <p:cNvPr id="14" name="Rechteck 13">
            <a:extLst>
              <a:ext uri="{FF2B5EF4-FFF2-40B4-BE49-F238E27FC236}">
                <a16:creationId xmlns:a16="http://schemas.microsoft.com/office/drawing/2014/main" id="{911734CA-7DCF-4ABD-891B-E2656846FFF9}"/>
              </a:ext>
            </a:extLst>
          </p:cNvPr>
          <p:cNvSpPr/>
          <p:nvPr/>
        </p:nvSpPr>
        <p:spPr>
          <a:xfrm>
            <a:off x="5831144" y="1757909"/>
            <a:ext cx="5508000" cy="100800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Eine Person droht aus dem Fenster zu springen</a:t>
            </a:r>
          </a:p>
        </p:txBody>
      </p:sp>
      <p:sp>
        <p:nvSpPr>
          <p:cNvPr id="15" name="Rechteck 14">
            <a:extLst>
              <a:ext uri="{FF2B5EF4-FFF2-40B4-BE49-F238E27FC236}">
                <a16:creationId xmlns:a16="http://schemas.microsoft.com/office/drawing/2014/main" id="{15767B56-7B34-47C7-AAC5-C8F222983994}"/>
              </a:ext>
            </a:extLst>
          </p:cNvPr>
          <p:cNvSpPr/>
          <p:nvPr/>
        </p:nvSpPr>
        <p:spPr>
          <a:xfrm>
            <a:off x="2539040" y="2851158"/>
            <a:ext cx="3204000" cy="100800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Mögliche Lösungsstrategien überlegen</a:t>
            </a:r>
          </a:p>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(Absprache mit Kollegen)</a:t>
            </a:r>
          </a:p>
        </p:txBody>
      </p:sp>
      <p:sp>
        <p:nvSpPr>
          <p:cNvPr id="16" name="Rechteck 15">
            <a:extLst>
              <a:ext uri="{FF2B5EF4-FFF2-40B4-BE49-F238E27FC236}">
                <a16:creationId xmlns:a16="http://schemas.microsoft.com/office/drawing/2014/main" id="{6E3F78E2-17CF-4CE1-B08A-7250780DA1A6}"/>
              </a:ext>
            </a:extLst>
          </p:cNvPr>
          <p:cNvSpPr/>
          <p:nvPr/>
        </p:nvSpPr>
        <p:spPr>
          <a:xfrm>
            <a:off x="5831144" y="2855057"/>
            <a:ext cx="5508000" cy="100800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Option A: Leiter aufstellen</a:t>
            </a:r>
          </a:p>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Option B: Sprungpolster bereitlegen</a:t>
            </a:r>
          </a:p>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Option C: durch das Treppenhaus zur Person vorgehen</a:t>
            </a:r>
          </a:p>
        </p:txBody>
      </p:sp>
      <p:sp>
        <p:nvSpPr>
          <p:cNvPr id="17" name="Rechteck 16">
            <a:extLst>
              <a:ext uri="{FF2B5EF4-FFF2-40B4-BE49-F238E27FC236}">
                <a16:creationId xmlns:a16="http://schemas.microsoft.com/office/drawing/2014/main" id="{482E9B45-E295-4910-AA32-A2B04B02E102}"/>
              </a:ext>
            </a:extLst>
          </p:cNvPr>
          <p:cNvSpPr/>
          <p:nvPr/>
        </p:nvSpPr>
        <p:spPr>
          <a:xfrm>
            <a:off x="2539040" y="3948307"/>
            <a:ext cx="3204000" cy="100800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Risiken abwägen</a:t>
            </a:r>
          </a:p>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Entscheidung zeitnah treffen und kommunizieren</a:t>
            </a:r>
          </a:p>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Entscheidung umsetzen</a:t>
            </a:r>
          </a:p>
        </p:txBody>
      </p:sp>
      <p:sp>
        <p:nvSpPr>
          <p:cNvPr id="18" name="Rechteck 17">
            <a:extLst>
              <a:ext uri="{FF2B5EF4-FFF2-40B4-BE49-F238E27FC236}">
                <a16:creationId xmlns:a16="http://schemas.microsoft.com/office/drawing/2014/main" id="{16C72C6A-1E87-472A-8616-6E090E4B427E}"/>
              </a:ext>
            </a:extLst>
          </p:cNvPr>
          <p:cNvSpPr/>
          <p:nvPr/>
        </p:nvSpPr>
        <p:spPr>
          <a:xfrm>
            <a:off x="5831144" y="3948307"/>
            <a:ext cx="5508000" cy="100800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Option A: benötigt mehr Zeit, jemand muss hoch klettern</a:t>
            </a:r>
          </a:p>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Option B: schnell, Gefahr von Verletzungen</a:t>
            </a:r>
          </a:p>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Option C: dauert lange, direkten Kontakt zur</a:t>
            </a:r>
            <a:br>
              <a:rPr lang="de-DE" sz="1600" dirty="0">
                <a:solidFill>
                  <a:schemeClr val="tx1"/>
                </a:solidFill>
                <a:latin typeface="Arial" panose="020B0604020202020204" pitchFamily="34" charset="0"/>
                <a:cs typeface="Arial" panose="020B0604020202020204" pitchFamily="34" charset="0"/>
              </a:rPr>
            </a:br>
            <a:r>
              <a:rPr lang="de-DE" sz="1600" dirty="0">
                <a:solidFill>
                  <a:schemeClr val="tx1"/>
                </a:solidFill>
                <a:latin typeface="Arial" panose="020B0604020202020204" pitchFamily="34" charset="0"/>
                <a:cs typeface="Arial" panose="020B0604020202020204" pitchFamily="34" charset="0"/>
              </a:rPr>
              <a:t>zu rettenden Person</a:t>
            </a:r>
          </a:p>
        </p:txBody>
      </p:sp>
      <p:sp>
        <p:nvSpPr>
          <p:cNvPr id="19" name="Rechteck 18">
            <a:extLst>
              <a:ext uri="{FF2B5EF4-FFF2-40B4-BE49-F238E27FC236}">
                <a16:creationId xmlns:a16="http://schemas.microsoft.com/office/drawing/2014/main" id="{EE11E0CC-CFF3-4159-B9FA-5EBAC660A2B3}"/>
              </a:ext>
            </a:extLst>
          </p:cNvPr>
          <p:cNvSpPr/>
          <p:nvPr/>
        </p:nvSpPr>
        <p:spPr>
          <a:xfrm>
            <a:off x="2539040" y="5045456"/>
            <a:ext cx="3204000" cy="100800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Überprüfen, ob Entscheidung umgesetzt werden konnte</a:t>
            </a:r>
          </a:p>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Ggf. nochmal Alternativplan umsetzen</a:t>
            </a:r>
          </a:p>
        </p:txBody>
      </p:sp>
      <p:sp>
        <p:nvSpPr>
          <p:cNvPr id="20" name="Rechteck 19">
            <a:extLst>
              <a:ext uri="{FF2B5EF4-FFF2-40B4-BE49-F238E27FC236}">
                <a16:creationId xmlns:a16="http://schemas.microsoft.com/office/drawing/2014/main" id="{FD4EF9CF-2DEE-4523-80FC-B987B91374E4}"/>
              </a:ext>
            </a:extLst>
          </p:cNvPr>
          <p:cNvSpPr/>
          <p:nvPr/>
        </p:nvSpPr>
        <p:spPr>
          <a:xfrm>
            <a:off x="5838699" y="5045455"/>
            <a:ext cx="5508000" cy="100800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Treppenhaus ist versperrt – kein Durchkommen zu der Person</a:t>
            </a:r>
          </a:p>
          <a:p>
            <a:pPr marL="179388" indent="-179388">
              <a:buFont typeface="Arial" panose="020B0604020202020204" pitchFamily="34" charset="0"/>
              <a:buChar char="•"/>
            </a:pPr>
            <a:r>
              <a:rPr lang="de-DE" sz="1600" dirty="0">
                <a:solidFill>
                  <a:schemeClr val="tx1"/>
                </a:solidFill>
                <a:latin typeface="Arial" panose="020B0604020202020204" pitchFamily="34" charset="0"/>
                <a:cs typeface="Arial" panose="020B0604020202020204" pitchFamily="34" charset="0"/>
              </a:rPr>
              <a:t>Starker Rauch aus dem Fenster, sodass Person</a:t>
            </a:r>
            <a:br>
              <a:rPr lang="de-DE" sz="1600" dirty="0">
                <a:solidFill>
                  <a:schemeClr val="tx1"/>
                </a:solidFill>
                <a:latin typeface="Arial" panose="020B0604020202020204" pitchFamily="34" charset="0"/>
                <a:cs typeface="Arial" panose="020B0604020202020204" pitchFamily="34" charset="0"/>
              </a:rPr>
            </a:br>
            <a:r>
              <a:rPr lang="de-DE" sz="1600" dirty="0">
                <a:solidFill>
                  <a:schemeClr val="tx1"/>
                </a:solidFill>
                <a:latin typeface="Arial" panose="020B0604020202020204" pitchFamily="34" charset="0"/>
                <a:cs typeface="Arial" panose="020B0604020202020204" pitchFamily="34" charset="0"/>
              </a:rPr>
              <a:t>schnell geholfen werden muss </a:t>
            </a:r>
          </a:p>
        </p:txBody>
      </p:sp>
      <p:sp>
        <p:nvSpPr>
          <p:cNvPr id="22" name="Ellipse 21">
            <a:extLst>
              <a:ext uri="{FF2B5EF4-FFF2-40B4-BE49-F238E27FC236}">
                <a16:creationId xmlns:a16="http://schemas.microsoft.com/office/drawing/2014/main" id="{8D9DF7DC-1812-42FD-BDD4-61A022290179}"/>
              </a:ext>
            </a:extLst>
          </p:cNvPr>
          <p:cNvSpPr>
            <a:spLocks noChangeAspect="1"/>
          </p:cNvSpPr>
          <p:nvPr/>
        </p:nvSpPr>
        <p:spPr>
          <a:xfrm>
            <a:off x="10464950" y="4258833"/>
            <a:ext cx="1116000" cy="766782"/>
          </a:xfrm>
          <a:prstGeom prst="ellipse">
            <a:avLst/>
          </a:prstGeom>
          <a:solidFill>
            <a:srgbClr val="EC323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Option C</a:t>
            </a:r>
          </a:p>
        </p:txBody>
      </p:sp>
      <p:sp>
        <p:nvSpPr>
          <p:cNvPr id="23" name="Ellipse 22">
            <a:extLst>
              <a:ext uri="{FF2B5EF4-FFF2-40B4-BE49-F238E27FC236}">
                <a16:creationId xmlns:a16="http://schemas.microsoft.com/office/drawing/2014/main" id="{F2FDDBCB-AFAA-4553-A3D1-46D3E4A82EE3}"/>
              </a:ext>
            </a:extLst>
          </p:cNvPr>
          <p:cNvSpPr>
            <a:spLocks noChangeAspect="1"/>
          </p:cNvSpPr>
          <p:nvPr/>
        </p:nvSpPr>
        <p:spPr>
          <a:xfrm>
            <a:off x="10464950" y="5352083"/>
            <a:ext cx="1116000" cy="766782"/>
          </a:xfrm>
          <a:prstGeom prst="ellipse">
            <a:avLst/>
          </a:prstGeom>
          <a:solidFill>
            <a:srgbClr val="EC323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Option B</a:t>
            </a:r>
          </a:p>
        </p:txBody>
      </p:sp>
      <p:pic>
        <p:nvPicPr>
          <p:cNvPr id="26" name="Grafik 25" descr="Gute Idee mit einfarbiger Füllung">
            <a:extLst>
              <a:ext uri="{FF2B5EF4-FFF2-40B4-BE49-F238E27FC236}">
                <a16:creationId xmlns:a16="http://schemas.microsoft.com/office/drawing/2014/main" id="{0CAE0F1A-5D09-408E-80D1-C0CD9B1B260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50000" y="93600"/>
            <a:ext cx="914400" cy="914400"/>
          </a:xfrm>
          <a:prstGeom prst="rect">
            <a:avLst/>
          </a:prstGeom>
        </p:spPr>
      </p:pic>
      <p:sp>
        <p:nvSpPr>
          <p:cNvPr id="24" name="Rechteck 23">
            <a:extLst>
              <a:ext uri="{FF2B5EF4-FFF2-40B4-BE49-F238E27FC236}">
                <a16:creationId xmlns:a16="http://schemas.microsoft.com/office/drawing/2014/main" id="{09E027FB-68CB-4C8C-891A-4D9620762D48}"/>
              </a:ext>
            </a:extLst>
          </p:cNvPr>
          <p:cNvSpPr/>
          <p:nvPr/>
        </p:nvSpPr>
        <p:spPr>
          <a:xfrm>
            <a:off x="292410" y="1055009"/>
            <a:ext cx="2160000" cy="612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dirty="0">
                <a:solidFill>
                  <a:schemeClr val="tx1"/>
                </a:solidFill>
                <a:latin typeface="Arial" panose="020B0604020202020204" pitchFamily="34" charset="0"/>
                <a:cs typeface="Arial" panose="020B0604020202020204" pitchFamily="34" charset="0"/>
              </a:rPr>
              <a:t>Schritte</a:t>
            </a:r>
          </a:p>
        </p:txBody>
      </p:sp>
      <p:sp>
        <p:nvSpPr>
          <p:cNvPr id="25" name="Rechteck 24">
            <a:extLst>
              <a:ext uri="{FF2B5EF4-FFF2-40B4-BE49-F238E27FC236}">
                <a16:creationId xmlns:a16="http://schemas.microsoft.com/office/drawing/2014/main" id="{0E4FD84B-642B-4932-92DA-611E370AEBBA}"/>
              </a:ext>
            </a:extLst>
          </p:cNvPr>
          <p:cNvSpPr/>
          <p:nvPr/>
        </p:nvSpPr>
        <p:spPr>
          <a:xfrm>
            <a:off x="2539040" y="1056761"/>
            <a:ext cx="3204000" cy="61200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dirty="0">
                <a:solidFill>
                  <a:schemeClr val="tx1"/>
                </a:solidFill>
                <a:latin typeface="Arial" panose="020B0604020202020204" pitchFamily="34" charset="0"/>
                <a:cs typeface="Arial" panose="020B0604020202020204" pitchFamily="34" charset="0"/>
              </a:rPr>
              <a:t>Erklärungen</a:t>
            </a:r>
          </a:p>
        </p:txBody>
      </p:sp>
      <p:sp>
        <p:nvSpPr>
          <p:cNvPr id="27" name="Rechteck 26">
            <a:extLst>
              <a:ext uri="{FF2B5EF4-FFF2-40B4-BE49-F238E27FC236}">
                <a16:creationId xmlns:a16="http://schemas.microsoft.com/office/drawing/2014/main" id="{8673D31F-2263-4B4D-BDC5-53FDF1A18914}"/>
              </a:ext>
            </a:extLst>
          </p:cNvPr>
          <p:cNvSpPr/>
          <p:nvPr/>
        </p:nvSpPr>
        <p:spPr>
          <a:xfrm>
            <a:off x="5831144" y="1056761"/>
            <a:ext cx="5508000" cy="61200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dirty="0">
                <a:solidFill>
                  <a:schemeClr val="tx1"/>
                </a:solidFill>
                <a:latin typeface="Arial" panose="020B0604020202020204" pitchFamily="34" charset="0"/>
                <a:cs typeface="Arial" panose="020B0604020202020204" pitchFamily="34" charset="0"/>
              </a:rPr>
              <a:t>Beispiele</a:t>
            </a:r>
          </a:p>
        </p:txBody>
      </p:sp>
      <p:sp>
        <p:nvSpPr>
          <p:cNvPr id="6" name="Ellipse 5">
            <a:extLst>
              <a:ext uri="{FF2B5EF4-FFF2-40B4-BE49-F238E27FC236}">
                <a16:creationId xmlns:a16="http://schemas.microsoft.com/office/drawing/2014/main" id="{9A5A7B64-86FE-4C50-91CA-65B8BA5D6EA6}"/>
              </a:ext>
            </a:extLst>
          </p:cNvPr>
          <p:cNvSpPr>
            <a:spLocks noChangeAspect="1"/>
          </p:cNvSpPr>
          <p:nvPr/>
        </p:nvSpPr>
        <p:spPr>
          <a:xfrm>
            <a:off x="-2262" y="1619563"/>
            <a:ext cx="559460" cy="540000"/>
          </a:xfrm>
          <a:prstGeom prst="ellipse">
            <a:avLst/>
          </a:prstGeom>
          <a:solidFill>
            <a:srgbClr val="EC323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1</a:t>
            </a:r>
          </a:p>
        </p:txBody>
      </p:sp>
      <p:sp>
        <p:nvSpPr>
          <p:cNvPr id="8" name="Ellipse 7">
            <a:extLst>
              <a:ext uri="{FF2B5EF4-FFF2-40B4-BE49-F238E27FC236}">
                <a16:creationId xmlns:a16="http://schemas.microsoft.com/office/drawing/2014/main" id="{9919E31A-2EA0-44A7-B26C-3492131F85BB}"/>
              </a:ext>
            </a:extLst>
          </p:cNvPr>
          <p:cNvSpPr>
            <a:spLocks noChangeAspect="1"/>
          </p:cNvSpPr>
          <p:nvPr/>
        </p:nvSpPr>
        <p:spPr>
          <a:xfrm>
            <a:off x="-2262" y="2712689"/>
            <a:ext cx="559460" cy="540000"/>
          </a:xfrm>
          <a:prstGeom prst="ellipse">
            <a:avLst/>
          </a:prstGeom>
          <a:solidFill>
            <a:srgbClr val="EC323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2</a:t>
            </a:r>
          </a:p>
        </p:txBody>
      </p:sp>
      <p:sp>
        <p:nvSpPr>
          <p:cNvPr id="10" name="Ellipse 9">
            <a:extLst>
              <a:ext uri="{FF2B5EF4-FFF2-40B4-BE49-F238E27FC236}">
                <a16:creationId xmlns:a16="http://schemas.microsoft.com/office/drawing/2014/main" id="{A2EB5BD3-B123-4389-A60B-379E9C6BEBCC}"/>
              </a:ext>
            </a:extLst>
          </p:cNvPr>
          <p:cNvSpPr>
            <a:spLocks noChangeAspect="1"/>
          </p:cNvSpPr>
          <p:nvPr/>
        </p:nvSpPr>
        <p:spPr>
          <a:xfrm>
            <a:off x="41281" y="3818379"/>
            <a:ext cx="559460" cy="540000"/>
          </a:xfrm>
          <a:prstGeom prst="ellipse">
            <a:avLst/>
          </a:prstGeom>
          <a:solidFill>
            <a:srgbClr val="EC323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3</a:t>
            </a:r>
          </a:p>
        </p:txBody>
      </p:sp>
      <p:sp>
        <p:nvSpPr>
          <p:cNvPr id="12" name="Ellipse 11">
            <a:extLst>
              <a:ext uri="{FF2B5EF4-FFF2-40B4-BE49-F238E27FC236}">
                <a16:creationId xmlns:a16="http://schemas.microsoft.com/office/drawing/2014/main" id="{F91C9012-C274-4E80-A308-7518223EDF09}"/>
              </a:ext>
            </a:extLst>
          </p:cNvPr>
          <p:cNvSpPr>
            <a:spLocks noChangeAspect="1"/>
          </p:cNvSpPr>
          <p:nvPr/>
        </p:nvSpPr>
        <p:spPr>
          <a:xfrm>
            <a:off x="41281" y="4913432"/>
            <a:ext cx="559460" cy="540000"/>
          </a:xfrm>
          <a:prstGeom prst="ellipse">
            <a:avLst/>
          </a:prstGeom>
          <a:solidFill>
            <a:srgbClr val="EC323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4</a:t>
            </a:r>
          </a:p>
        </p:txBody>
      </p:sp>
    </p:spTree>
    <p:extLst>
      <p:ext uri="{BB962C8B-B14F-4D97-AF65-F5344CB8AC3E}">
        <p14:creationId xmlns:p14="http://schemas.microsoft.com/office/powerpoint/2010/main" val="2099555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17" grpId="0" animBg="1"/>
      <p:bldP spid="18" grpId="0" animBg="1"/>
      <p:bldP spid="19" grpId="0" animBg="1"/>
      <p:bldP spid="20" grpId="0" animBg="1"/>
      <p:bldP spid="22" grpId="0" animBg="1"/>
      <p:bldP spid="23" grpId="0" animBg="1"/>
      <p:bldP spid="25" grpId="0" animBg="1"/>
      <p:bldP spid="2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BB2DCA61-7FEA-4672-858F-44281F1A7831}"/>
              </a:ext>
            </a:extLst>
          </p:cNvPr>
          <p:cNvSpPr>
            <a:spLocks noGrp="1"/>
          </p:cNvSpPr>
          <p:nvPr>
            <p:ph type="sldNum" sz="quarter" idx="12"/>
          </p:nvPr>
        </p:nvSpPr>
        <p:spPr>
          <a:xfrm>
            <a:off x="588528" y="7963092"/>
            <a:ext cx="2743200" cy="365125"/>
          </a:xfrm>
        </p:spPr>
        <p:txBody>
          <a:bodyPr/>
          <a:lstStyle/>
          <a:p>
            <a:fld id="{F923AC77-8158-4A8F-9D31-7B15E0E4DE1A}" type="slidenum">
              <a:rPr lang="de-DE" smtClean="0"/>
              <a:pPr/>
              <a:t>8</a:t>
            </a:fld>
            <a:endParaRPr lang="de-DE" dirty="0"/>
          </a:p>
        </p:txBody>
      </p:sp>
      <p:sp>
        <p:nvSpPr>
          <p:cNvPr id="3" name="Inhaltsplatzhalter 2">
            <a:extLst>
              <a:ext uri="{FF2B5EF4-FFF2-40B4-BE49-F238E27FC236}">
                <a16:creationId xmlns:a16="http://schemas.microsoft.com/office/drawing/2014/main" id="{FDDE816C-57D8-4807-974E-01E212608742}"/>
              </a:ext>
            </a:extLst>
          </p:cNvPr>
          <p:cNvSpPr>
            <a:spLocks noGrp="1"/>
          </p:cNvSpPr>
          <p:nvPr>
            <p:ph idx="1"/>
          </p:nvPr>
        </p:nvSpPr>
        <p:spPr/>
        <p:txBody>
          <a:bodyPr>
            <a:normAutofit/>
          </a:bodyPr>
          <a:lstStyle/>
          <a:p>
            <a:pPr marL="0" indent="0">
              <a:buNone/>
            </a:pPr>
            <a:r>
              <a:rPr lang="de-DE" dirty="0"/>
              <a:t>Unter Zeitdruck sind im Einsatz meist keine ausführlichen Diskussionen möglich, aber:</a:t>
            </a:r>
            <a:endParaRPr lang="de-DE" dirty="0">
              <a:sym typeface="Wingdings" panose="05000000000000000000" pitchFamily="2" charset="2"/>
            </a:endParaRPr>
          </a:p>
          <a:p>
            <a:pPr marL="457200" lvl="1" indent="0">
              <a:buNone/>
            </a:pPr>
            <a:endParaRPr lang="de-DE" dirty="0">
              <a:sym typeface="Wingdings" panose="05000000000000000000" pitchFamily="2" charset="2"/>
            </a:endParaRPr>
          </a:p>
        </p:txBody>
      </p:sp>
      <p:sp>
        <p:nvSpPr>
          <p:cNvPr id="4" name="Untertitel 3">
            <a:extLst>
              <a:ext uri="{FF2B5EF4-FFF2-40B4-BE49-F238E27FC236}">
                <a16:creationId xmlns:a16="http://schemas.microsoft.com/office/drawing/2014/main" id="{CFCD02A7-8420-46F6-9D3B-010809C2FEA4}"/>
              </a:ext>
            </a:extLst>
          </p:cNvPr>
          <p:cNvSpPr>
            <a:spLocks noGrp="1"/>
          </p:cNvSpPr>
          <p:nvPr>
            <p:ph type="subTitle" idx="13"/>
          </p:nvPr>
        </p:nvSpPr>
        <p:spPr/>
        <p:txBody>
          <a:bodyPr>
            <a:normAutofit lnSpcReduction="10000"/>
          </a:bodyPr>
          <a:lstStyle/>
          <a:p>
            <a:r>
              <a:rPr lang="de-DE" dirty="0"/>
              <a:t>Kommunikation beim Entscheidungsprozess</a:t>
            </a:r>
          </a:p>
        </p:txBody>
      </p:sp>
      <p:sp>
        <p:nvSpPr>
          <p:cNvPr id="6" name="Rechteck 5">
            <a:extLst>
              <a:ext uri="{FF2B5EF4-FFF2-40B4-BE49-F238E27FC236}">
                <a16:creationId xmlns:a16="http://schemas.microsoft.com/office/drawing/2014/main" id="{9EBD8F46-BE24-4666-95AF-2F6DDBCB4BDB}"/>
              </a:ext>
            </a:extLst>
          </p:cNvPr>
          <p:cNvSpPr/>
          <p:nvPr/>
        </p:nvSpPr>
        <p:spPr>
          <a:xfrm>
            <a:off x="6901243" y="2004638"/>
            <a:ext cx="4284000" cy="672884"/>
          </a:xfrm>
          <a:prstGeom prst="rect">
            <a:avLst/>
          </a:prstGeom>
          <a:solidFill>
            <a:srgbClr val="3C4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Arial" panose="020B0604020202020204" pitchFamily="34" charset="0"/>
                <a:cs typeface="Arial" panose="020B0604020202020204" pitchFamily="34" charset="0"/>
              </a:rPr>
              <a:t>gemeinsames Bild der Problemlage</a:t>
            </a:r>
          </a:p>
        </p:txBody>
      </p:sp>
      <p:sp>
        <p:nvSpPr>
          <p:cNvPr id="7" name="Pfeil: nach rechts 6">
            <a:extLst>
              <a:ext uri="{FF2B5EF4-FFF2-40B4-BE49-F238E27FC236}">
                <a16:creationId xmlns:a16="http://schemas.microsoft.com/office/drawing/2014/main" id="{99B3017C-051A-4D1A-B37F-1D71B5F2C5A5}"/>
              </a:ext>
            </a:extLst>
          </p:cNvPr>
          <p:cNvSpPr/>
          <p:nvPr/>
        </p:nvSpPr>
        <p:spPr>
          <a:xfrm>
            <a:off x="5118565" y="2118808"/>
            <a:ext cx="1620000" cy="432000"/>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8" name="Rechteck 7">
            <a:extLst>
              <a:ext uri="{FF2B5EF4-FFF2-40B4-BE49-F238E27FC236}">
                <a16:creationId xmlns:a16="http://schemas.microsoft.com/office/drawing/2014/main" id="{2C8AD13C-EDDA-4D23-8CCA-7C67202DA317}"/>
              </a:ext>
            </a:extLst>
          </p:cNvPr>
          <p:cNvSpPr/>
          <p:nvPr/>
        </p:nvSpPr>
        <p:spPr>
          <a:xfrm>
            <a:off x="720437" y="2001524"/>
            <a:ext cx="4284000" cy="672884"/>
          </a:xfrm>
          <a:prstGeom prst="rect">
            <a:avLst/>
          </a:prstGeom>
          <a:solidFill>
            <a:srgbClr val="3C4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Arial" panose="020B0604020202020204" pitchFamily="34" charset="0"/>
                <a:cs typeface="Arial" panose="020B0604020202020204" pitchFamily="34" charset="0"/>
              </a:rPr>
              <a:t>Probleme benennen</a:t>
            </a:r>
          </a:p>
        </p:txBody>
      </p:sp>
      <p:sp>
        <p:nvSpPr>
          <p:cNvPr id="9" name="Rechteck 8">
            <a:extLst>
              <a:ext uri="{FF2B5EF4-FFF2-40B4-BE49-F238E27FC236}">
                <a16:creationId xmlns:a16="http://schemas.microsoft.com/office/drawing/2014/main" id="{70719230-456E-4A45-B65B-66583696CC4D}"/>
              </a:ext>
            </a:extLst>
          </p:cNvPr>
          <p:cNvSpPr/>
          <p:nvPr/>
        </p:nvSpPr>
        <p:spPr>
          <a:xfrm>
            <a:off x="6901242" y="2893287"/>
            <a:ext cx="4284000" cy="672884"/>
          </a:xfrm>
          <a:prstGeom prst="rect">
            <a:avLst/>
          </a:prstGeom>
          <a:solidFill>
            <a:srgbClr val="3C4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Arial" panose="020B0604020202020204" pitchFamily="34" charset="0"/>
                <a:cs typeface="Arial" panose="020B0604020202020204" pitchFamily="34" charset="0"/>
              </a:rPr>
              <a:t>Beste Lösung für ein Problem finden</a:t>
            </a:r>
          </a:p>
        </p:txBody>
      </p:sp>
      <p:sp>
        <p:nvSpPr>
          <p:cNvPr id="10" name="Pfeil: nach rechts 9">
            <a:extLst>
              <a:ext uri="{FF2B5EF4-FFF2-40B4-BE49-F238E27FC236}">
                <a16:creationId xmlns:a16="http://schemas.microsoft.com/office/drawing/2014/main" id="{06352618-0A5B-4B83-BABA-569B3C9D6964}"/>
              </a:ext>
            </a:extLst>
          </p:cNvPr>
          <p:cNvSpPr/>
          <p:nvPr/>
        </p:nvSpPr>
        <p:spPr>
          <a:xfrm>
            <a:off x="5151816" y="3002714"/>
            <a:ext cx="1620000" cy="432000"/>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1" name="Rechteck 10">
            <a:extLst>
              <a:ext uri="{FF2B5EF4-FFF2-40B4-BE49-F238E27FC236}">
                <a16:creationId xmlns:a16="http://schemas.microsoft.com/office/drawing/2014/main" id="{65D0E14F-705E-4265-92FB-CC7D199DA4C8}"/>
              </a:ext>
            </a:extLst>
          </p:cNvPr>
          <p:cNvSpPr/>
          <p:nvPr/>
        </p:nvSpPr>
        <p:spPr>
          <a:xfrm>
            <a:off x="720436" y="2888980"/>
            <a:ext cx="4284000" cy="672884"/>
          </a:xfrm>
          <a:prstGeom prst="rect">
            <a:avLst/>
          </a:prstGeom>
          <a:solidFill>
            <a:srgbClr val="3C4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Arial" panose="020B0604020202020204" pitchFamily="34" charset="0"/>
                <a:cs typeface="Arial" panose="020B0604020202020204" pitchFamily="34" charset="0"/>
              </a:rPr>
              <a:t>Ideen und Wissen von</a:t>
            </a: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allen Kameraden nutzen</a:t>
            </a:r>
          </a:p>
        </p:txBody>
      </p:sp>
      <p:sp>
        <p:nvSpPr>
          <p:cNvPr id="12" name="Rechteck 11">
            <a:extLst>
              <a:ext uri="{FF2B5EF4-FFF2-40B4-BE49-F238E27FC236}">
                <a16:creationId xmlns:a16="http://schemas.microsoft.com/office/drawing/2014/main" id="{29A704D0-7E5D-42F3-85A9-A181652F6848}"/>
              </a:ext>
            </a:extLst>
          </p:cNvPr>
          <p:cNvSpPr/>
          <p:nvPr/>
        </p:nvSpPr>
        <p:spPr>
          <a:xfrm>
            <a:off x="6901242" y="3781936"/>
            <a:ext cx="4284000" cy="806597"/>
          </a:xfrm>
          <a:prstGeom prst="rect">
            <a:avLst/>
          </a:prstGeom>
          <a:solidFill>
            <a:srgbClr val="3C4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Arial" panose="020B0604020202020204" pitchFamily="34" charset="0"/>
                <a:cs typeface="Arial" panose="020B0604020202020204" pitchFamily="34" charset="0"/>
              </a:rPr>
              <a:t>Getroffene Entscheidungen müssen von allen verstanden und umgesetzt werden</a:t>
            </a:r>
          </a:p>
        </p:txBody>
      </p:sp>
      <p:sp>
        <p:nvSpPr>
          <p:cNvPr id="13" name="Pfeil: nach rechts 12">
            <a:extLst>
              <a:ext uri="{FF2B5EF4-FFF2-40B4-BE49-F238E27FC236}">
                <a16:creationId xmlns:a16="http://schemas.microsoft.com/office/drawing/2014/main" id="{9C301FEC-7138-4BFA-A4A7-A8A1D7BD916B}"/>
              </a:ext>
            </a:extLst>
          </p:cNvPr>
          <p:cNvSpPr/>
          <p:nvPr/>
        </p:nvSpPr>
        <p:spPr>
          <a:xfrm>
            <a:off x="5151816" y="3930640"/>
            <a:ext cx="1620000" cy="432000"/>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4" name="Rechteck 13">
            <a:extLst>
              <a:ext uri="{FF2B5EF4-FFF2-40B4-BE49-F238E27FC236}">
                <a16:creationId xmlns:a16="http://schemas.microsoft.com/office/drawing/2014/main" id="{BBE20E46-5C4D-4CBD-AC57-75EC8E94485B}"/>
              </a:ext>
            </a:extLst>
          </p:cNvPr>
          <p:cNvSpPr/>
          <p:nvPr/>
        </p:nvSpPr>
        <p:spPr>
          <a:xfrm>
            <a:off x="720435" y="3816712"/>
            <a:ext cx="4284000" cy="672884"/>
          </a:xfrm>
          <a:prstGeom prst="rect">
            <a:avLst/>
          </a:prstGeom>
          <a:solidFill>
            <a:srgbClr val="3C4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Arial" panose="020B0604020202020204" pitchFamily="34" charset="0"/>
                <a:cs typeface="Arial" panose="020B0604020202020204" pitchFamily="34" charset="0"/>
              </a:rPr>
              <a:t>Klare Ansagen des Entscheidungsträgers</a:t>
            </a:r>
          </a:p>
        </p:txBody>
      </p:sp>
      <p:sp>
        <p:nvSpPr>
          <p:cNvPr id="15" name="Rechteck 14">
            <a:extLst>
              <a:ext uri="{FF2B5EF4-FFF2-40B4-BE49-F238E27FC236}">
                <a16:creationId xmlns:a16="http://schemas.microsoft.com/office/drawing/2014/main" id="{CE1D13F8-5319-4EE1-B9D2-95A6C2129107}"/>
              </a:ext>
            </a:extLst>
          </p:cNvPr>
          <p:cNvSpPr/>
          <p:nvPr/>
        </p:nvSpPr>
        <p:spPr>
          <a:xfrm>
            <a:off x="6901242" y="4804298"/>
            <a:ext cx="4284000" cy="672884"/>
          </a:xfrm>
          <a:prstGeom prst="rect">
            <a:avLst/>
          </a:prstGeom>
          <a:solidFill>
            <a:srgbClr val="3C4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Arial" panose="020B0604020202020204" pitchFamily="34" charset="0"/>
                <a:cs typeface="Arial" panose="020B0604020202020204" pitchFamily="34" charset="0"/>
              </a:rPr>
              <a:t>Vorgehen den aktuellen</a:t>
            </a: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Bedingungen anpassen</a:t>
            </a:r>
          </a:p>
        </p:txBody>
      </p:sp>
      <p:sp>
        <p:nvSpPr>
          <p:cNvPr id="16" name="Pfeil: nach rechts 15">
            <a:extLst>
              <a:ext uri="{FF2B5EF4-FFF2-40B4-BE49-F238E27FC236}">
                <a16:creationId xmlns:a16="http://schemas.microsoft.com/office/drawing/2014/main" id="{B5076E5D-F8DE-4827-8673-574B53208A7D}"/>
              </a:ext>
            </a:extLst>
          </p:cNvPr>
          <p:cNvSpPr/>
          <p:nvPr/>
        </p:nvSpPr>
        <p:spPr>
          <a:xfrm>
            <a:off x="5151816" y="4920451"/>
            <a:ext cx="1620000" cy="432000"/>
          </a:xfrm>
          <a:prstGeom prst="rightArrow">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Arial" panose="020B0604020202020204" pitchFamily="34" charset="0"/>
              <a:cs typeface="Arial" panose="020B0604020202020204" pitchFamily="34" charset="0"/>
            </a:endParaRPr>
          </a:p>
        </p:txBody>
      </p:sp>
      <p:sp>
        <p:nvSpPr>
          <p:cNvPr id="17" name="Rechteck 16">
            <a:extLst>
              <a:ext uri="{FF2B5EF4-FFF2-40B4-BE49-F238E27FC236}">
                <a16:creationId xmlns:a16="http://schemas.microsoft.com/office/drawing/2014/main" id="{B4B73459-0030-4777-B8C9-382510E8387A}"/>
              </a:ext>
            </a:extLst>
          </p:cNvPr>
          <p:cNvSpPr/>
          <p:nvPr/>
        </p:nvSpPr>
        <p:spPr>
          <a:xfrm>
            <a:off x="720434" y="4804298"/>
            <a:ext cx="4284000" cy="672884"/>
          </a:xfrm>
          <a:prstGeom prst="rect">
            <a:avLst/>
          </a:prstGeom>
          <a:solidFill>
            <a:srgbClr val="3C46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latin typeface="Arial" panose="020B0604020202020204" pitchFamily="34" charset="0"/>
                <a:cs typeface="Arial" panose="020B0604020202020204" pitchFamily="34" charset="0"/>
              </a:rPr>
              <a:t>Ggf. Wechsel zu Plan B</a:t>
            </a: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und Absprache darüber</a:t>
            </a:r>
          </a:p>
        </p:txBody>
      </p:sp>
      <p:sp>
        <p:nvSpPr>
          <p:cNvPr id="18" name="Ellipse 17">
            <a:extLst>
              <a:ext uri="{FF2B5EF4-FFF2-40B4-BE49-F238E27FC236}">
                <a16:creationId xmlns:a16="http://schemas.microsoft.com/office/drawing/2014/main" id="{16847956-B9BF-40EA-95A9-C253068B8602}"/>
              </a:ext>
            </a:extLst>
          </p:cNvPr>
          <p:cNvSpPr/>
          <p:nvPr/>
        </p:nvSpPr>
        <p:spPr>
          <a:xfrm>
            <a:off x="435428" y="2098616"/>
            <a:ext cx="512221" cy="477150"/>
          </a:xfrm>
          <a:prstGeom prst="ellipse">
            <a:avLst/>
          </a:prstGeom>
          <a:solidFill>
            <a:srgbClr val="EC323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1</a:t>
            </a:r>
          </a:p>
        </p:txBody>
      </p:sp>
      <p:sp>
        <p:nvSpPr>
          <p:cNvPr id="19" name="Ellipse 18">
            <a:extLst>
              <a:ext uri="{FF2B5EF4-FFF2-40B4-BE49-F238E27FC236}">
                <a16:creationId xmlns:a16="http://schemas.microsoft.com/office/drawing/2014/main" id="{6052F5D4-5B0C-4969-B0B5-3042DB1389B7}"/>
              </a:ext>
            </a:extLst>
          </p:cNvPr>
          <p:cNvSpPr/>
          <p:nvPr/>
        </p:nvSpPr>
        <p:spPr>
          <a:xfrm>
            <a:off x="435428" y="2978331"/>
            <a:ext cx="512221" cy="477150"/>
          </a:xfrm>
          <a:prstGeom prst="ellipse">
            <a:avLst/>
          </a:prstGeom>
          <a:solidFill>
            <a:srgbClr val="EC323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2</a:t>
            </a:r>
          </a:p>
        </p:txBody>
      </p:sp>
      <p:sp>
        <p:nvSpPr>
          <p:cNvPr id="20" name="Ellipse 19">
            <a:extLst>
              <a:ext uri="{FF2B5EF4-FFF2-40B4-BE49-F238E27FC236}">
                <a16:creationId xmlns:a16="http://schemas.microsoft.com/office/drawing/2014/main" id="{D8E8F54E-46B5-467A-A1B2-7A8E5A43E295}"/>
              </a:ext>
            </a:extLst>
          </p:cNvPr>
          <p:cNvSpPr/>
          <p:nvPr/>
        </p:nvSpPr>
        <p:spPr>
          <a:xfrm>
            <a:off x="435429" y="3930640"/>
            <a:ext cx="512221" cy="477150"/>
          </a:xfrm>
          <a:prstGeom prst="ellipse">
            <a:avLst/>
          </a:prstGeom>
          <a:solidFill>
            <a:srgbClr val="EC323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3</a:t>
            </a:r>
          </a:p>
        </p:txBody>
      </p:sp>
      <p:sp>
        <p:nvSpPr>
          <p:cNvPr id="21" name="Ellipse 20">
            <a:extLst>
              <a:ext uri="{FF2B5EF4-FFF2-40B4-BE49-F238E27FC236}">
                <a16:creationId xmlns:a16="http://schemas.microsoft.com/office/drawing/2014/main" id="{DABD364B-4F85-47BE-8929-71160BF9D54B}"/>
              </a:ext>
            </a:extLst>
          </p:cNvPr>
          <p:cNvSpPr/>
          <p:nvPr/>
        </p:nvSpPr>
        <p:spPr>
          <a:xfrm>
            <a:off x="435430" y="4904400"/>
            <a:ext cx="512221" cy="477150"/>
          </a:xfrm>
          <a:prstGeom prst="ellipse">
            <a:avLst/>
          </a:prstGeom>
          <a:solidFill>
            <a:srgbClr val="EC323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4</a:t>
            </a:r>
          </a:p>
        </p:txBody>
      </p:sp>
      <p:pic>
        <p:nvPicPr>
          <p:cNvPr id="23" name="Grafik 22" descr="Gute Idee mit einfarbiger Füllung">
            <a:extLst>
              <a:ext uri="{FF2B5EF4-FFF2-40B4-BE49-F238E27FC236}">
                <a16:creationId xmlns:a16="http://schemas.microsoft.com/office/drawing/2014/main" id="{04E30F64-C59A-47B4-85E7-975EEF2C2F0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50000" y="93600"/>
            <a:ext cx="914400" cy="914400"/>
          </a:xfrm>
          <a:prstGeom prst="rect">
            <a:avLst/>
          </a:prstGeom>
        </p:spPr>
      </p:pic>
    </p:spTree>
    <p:extLst>
      <p:ext uri="{BB962C8B-B14F-4D97-AF65-F5344CB8AC3E}">
        <p14:creationId xmlns:p14="http://schemas.microsoft.com/office/powerpoint/2010/main" val="2788320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05379BC3-3D55-427E-B827-891BD10258A1}"/>
              </a:ext>
            </a:extLst>
          </p:cNvPr>
          <p:cNvSpPr>
            <a:spLocks noGrp="1"/>
          </p:cNvSpPr>
          <p:nvPr>
            <p:ph type="sldNum" sz="quarter" idx="12"/>
          </p:nvPr>
        </p:nvSpPr>
        <p:spPr/>
        <p:txBody>
          <a:bodyPr/>
          <a:lstStyle/>
          <a:p>
            <a:fld id="{F923AC77-8158-4A8F-9D31-7B15E0E4DE1A}" type="slidenum">
              <a:rPr lang="de-DE" smtClean="0"/>
              <a:pPr/>
              <a:t>9</a:t>
            </a:fld>
            <a:endParaRPr lang="de-DE" dirty="0"/>
          </a:p>
        </p:txBody>
      </p:sp>
      <p:sp>
        <p:nvSpPr>
          <p:cNvPr id="9" name="Titel 4">
            <a:extLst>
              <a:ext uri="{FF2B5EF4-FFF2-40B4-BE49-F238E27FC236}">
                <a16:creationId xmlns:a16="http://schemas.microsoft.com/office/drawing/2014/main" id="{C986A714-5615-475B-A0BA-633E88CF20EA}"/>
              </a:ext>
            </a:extLst>
          </p:cNvPr>
          <p:cNvSpPr txBox="1">
            <a:spLocks/>
          </p:cNvSpPr>
          <p:nvPr/>
        </p:nvSpPr>
        <p:spPr>
          <a:xfrm>
            <a:off x="346841" y="1321869"/>
            <a:ext cx="10794125" cy="2387600"/>
          </a:xfrm>
          <a:prstGeom prst="rect">
            <a:avLst/>
          </a:prstGeom>
        </p:spPr>
        <p:txBody>
          <a:bodyPr anchor="b"/>
          <a:lstStyle>
            <a:lvl1pPr algn="ctr" defTabSz="914400" rtl="0" eaLnBrk="1" latinLnBrk="0" hangingPunct="1">
              <a:lnSpc>
                <a:spcPct val="90000"/>
              </a:lnSpc>
              <a:spcBef>
                <a:spcPct val="0"/>
              </a:spcBef>
              <a:buNone/>
              <a:defRPr sz="3000" b="1" kern="1200">
                <a:solidFill>
                  <a:schemeClr val="tx1"/>
                </a:solidFill>
                <a:latin typeface="Arial" panose="020B0604020202020204" pitchFamily="34" charset="0"/>
                <a:ea typeface="+mj-ea"/>
                <a:cs typeface="Arial" panose="020B0604020202020204" pitchFamily="34" charset="0"/>
              </a:defRPr>
            </a:lvl1pPr>
          </a:lstStyle>
          <a:p>
            <a:r>
              <a:rPr lang="de-DE" dirty="0"/>
              <a:t>Fallbeispiel</a:t>
            </a:r>
          </a:p>
        </p:txBody>
      </p:sp>
      <p:sp>
        <p:nvSpPr>
          <p:cNvPr id="10" name="Untertitel 5">
            <a:extLst>
              <a:ext uri="{FF2B5EF4-FFF2-40B4-BE49-F238E27FC236}">
                <a16:creationId xmlns:a16="http://schemas.microsoft.com/office/drawing/2014/main" id="{D9FAE91D-09E3-4AAB-89DC-7D0ED3D2B8FB}"/>
              </a:ext>
            </a:extLst>
          </p:cNvPr>
          <p:cNvSpPr txBox="1">
            <a:spLocks/>
          </p:cNvSpPr>
          <p:nvPr/>
        </p:nvSpPr>
        <p:spPr>
          <a:xfrm>
            <a:off x="346841" y="3801544"/>
            <a:ext cx="10794125" cy="16557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600"/>
              </a:spcBef>
              <a:spcAft>
                <a:spcPts val="600"/>
              </a:spcAft>
              <a:buFont typeface="Arial" panose="020B0604020202020204" pitchFamily="34" charset="0"/>
              <a:buChar char="•"/>
              <a:defRPr sz="22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600"/>
              </a:spcBef>
              <a:spcAft>
                <a:spcPts val="600"/>
              </a:spcAft>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600"/>
              </a:spcBef>
              <a:spcAft>
                <a:spcPts val="600"/>
              </a:spcAft>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600"/>
              </a:spcBef>
              <a:spcAft>
                <a:spcPts val="600"/>
              </a:spcAft>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600"/>
              </a:spcBef>
              <a:spcAft>
                <a:spcPts val="600"/>
              </a:spcAft>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de-DE" dirty="0">
              <a:highlight>
                <a:srgbClr val="FFFF00"/>
              </a:highlight>
            </a:endParaRPr>
          </a:p>
        </p:txBody>
      </p:sp>
      <p:pic>
        <p:nvPicPr>
          <p:cNvPr id="5" name="Grafik 4" descr="Dokument mit einfarbiger Füllung">
            <a:extLst>
              <a:ext uri="{FF2B5EF4-FFF2-40B4-BE49-F238E27FC236}">
                <a16:creationId xmlns:a16="http://schemas.microsoft.com/office/drawing/2014/main" id="{42EB6A29-4646-4E55-B6C7-7CCA1A29DAC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44812" y="1829334"/>
            <a:ext cx="1372669" cy="1372669"/>
          </a:xfrm>
          <a:prstGeom prst="rect">
            <a:avLst/>
          </a:prstGeom>
        </p:spPr>
      </p:pic>
      <p:sp>
        <p:nvSpPr>
          <p:cNvPr id="6" name="Textfeld 5">
            <a:extLst>
              <a:ext uri="{FF2B5EF4-FFF2-40B4-BE49-F238E27FC236}">
                <a16:creationId xmlns:a16="http://schemas.microsoft.com/office/drawing/2014/main" id="{78726A3A-0497-426D-B31F-4D1FA7D0272F}"/>
              </a:ext>
            </a:extLst>
          </p:cNvPr>
          <p:cNvSpPr txBox="1"/>
          <p:nvPr/>
        </p:nvSpPr>
        <p:spPr>
          <a:xfrm>
            <a:off x="900545" y="4641273"/>
            <a:ext cx="8520546" cy="1200329"/>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Bitte lesen Sie sich Ihr Fallbeispiel durch und bearbeiten Sie die Aufgaben in Ihrer Kleingruppe.</a:t>
            </a:r>
          </a:p>
          <a:p>
            <a:r>
              <a:rPr lang="de-DE" dirty="0">
                <a:latin typeface="Arial" panose="020B0604020202020204" pitchFamily="34" charset="0"/>
                <a:cs typeface="Arial" panose="020B0604020202020204" pitchFamily="34" charset="0"/>
              </a:rPr>
              <a:t>Personen pro Team: 3 bis 5</a:t>
            </a:r>
          </a:p>
          <a:p>
            <a:r>
              <a:rPr lang="de-DE" dirty="0">
                <a:latin typeface="Arial" panose="020B0604020202020204" pitchFamily="34" charset="0"/>
                <a:cs typeface="Arial" panose="020B0604020202020204" pitchFamily="34" charset="0"/>
              </a:rPr>
              <a:t>Dauer der Bearbeitung: 15 Minuten </a:t>
            </a:r>
          </a:p>
        </p:txBody>
      </p:sp>
    </p:spTree>
    <p:extLst>
      <p:ext uri="{BB962C8B-B14F-4D97-AF65-F5344CB8AC3E}">
        <p14:creationId xmlns:p14="http://schemas.microsoft.com/office/powerpoint/2010/main" val="273469408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1506</Words>
  <Application>Microsoft Office PowerPoint</Application>
  <PresentationFormat>Breitbild</PresentationFormat>
  <Paragraphs>156</Paragraphs>
  <Slides>11</Slides>
  <Notes>11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11</vt:i4>
      </vt:variant>
    </vt:vector>
  </HeadingPairs>
  <TitlesOfParts>
    <vt:vector size="15" baseType="lpstr">
      <vt:lpstr>Arial</vt:lpstr>
      <vt:lpstr>Calibri</vt:lpstr>
      <vt:lpstr>Wingdings</vt:lpstr>
      <vt:lpstr>Office</vt:lpstr>
      <vt:lpstr>Modul  Entscheidungsfindung</vt:lpstr>
      <vt:lpstr>PowerPoint-Präsentation</vt:lpstr>
      <vt:lpstr>Ausblick in das Modul</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Marek Bartzik</dc:creator>
  <cp:keywords/>
  <dc:description/>
  <cp:lastModifiedBy>Lena Heinemann</cp:lastModifiedBy>
  <cp:revision>177</cp:revision>
  <cp:lastPrinted>2020-03-30T15:18:15Z</cp:lastPrinted>
  <dcterms:created xsi:type="dcterms:W3CDTF">2020-03-19T12:03:11Z</dcterms:created>
  <dcterms:modified xsi:type="dcterms:W3CDTF">2024-01-30T16:08:04Z</dcterms:modified>
  <cp:category/>
</cp:coreProperties>
</file>